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embeddedFontLst>
    <p:embeddedFont>
      <p:font typeface="Inter"/>
      <p:regular r:id="rId30"/>
      <p:bold r:id="rId31"/>
      <p:italic r:id="rId32"/>
      <p:boldItalic r:id="rId33"/>
    </p:embeddedFont>
    <p:embeddedFont>
      <p:font typeface="Tahoma"/>
      <p:regular r:id="rId34"/>
      <p:bold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Inter-bold.fntdata"/><Relationship Id="rId30" Type="http://schemas.openxmlformats.org/officeDocument/2006/relationships/font" Target="fonts/Inter-regular.fntdata"/><Relationship Id="rId11" Type="http://schemas.openxmlformats.org/officeDocument/2006/relationships/slide" Target="slides/slide5.xml"/><Relationship Id="rId33" Type="http://schemas.openxmlformats.org/officeDocument/2006/relationships/font" Target="fonts/Inter-boldItalic.fntdata"/><Relationship Id="rId10" Type="http://schemas.openxmlformats.org/officeDocument/2006/relationships/slide" Target="slides/slide4.xml"/><Relationship Id="rId32" Type="http://schemas.openxmlformats.org/officeDocument/2006/relationships/font" Target="fonts/Inter-italic.fntdata"/><Relationship Id="rId13" Type="http://schemas.openxmlformats.org/officeDocument/2006/relationships/slide" Target="slides/slide7.xml"/><Relationship Id="rId35" Type="http://schemas.openxmlformats.org/officeDocument/2006/relationships/font" Target="fonts/Tahoma-bold.fntdata"/><Relationship Id="rId12" Type="http://schemas.openxmlformats.org/officeDocument/2006/relationships/slide" Target="slides/slide6.xml"/><Relationship Id="rId34" Type="http://schemas.openxmlformats.org/officeDocument/2006/relationships/font" Target="fonts/Tahoma-regular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bb2c2cdf7c_2_3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3bb2c2cdf7c_2_34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bb2c2cdf7c_0_37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3bb2c2cdf7c_0_377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bb2c2cdf7c_9_3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3bb2c2cdf7c_9_34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bb2c2cdf7c_9_49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3bb2c2cdf7c_9_49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bb2c2cdf7c_4_3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3bb2c2cdf7c_4_38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bb2c2cdf7c_9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bb2c2cdf7c_9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bb2c2cdf7c_9_7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3bb2c2cdf7c_9_76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bb2c2cdf7c_4_29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3bb2c2cdf7c_4_29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bb2c2cdf7c_2_30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g3bb2c2cdf7c_2_301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bb2c2cdf7c_4_4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3bb2c2cdf7c_4_48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bb2c2cdf7c_4_6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3bb2c2cdf7c_4_67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bb2c2cdf7c_5_42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3bb2c2cdf7c_5_42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bb2c2cdf7c_4_8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3bb2c2cdf7c_4_83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bb2c2cdf7c_2_249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3bb2c2cdf7c_2_249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3bb2c2cdf7c_2_12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3bb2c2cdf7c_2_126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bb2c2cdf7c_2_31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3bb2c2cdf7c_2_314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bb2c2cdf7c_0_43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3bb2c2cdf7c_0_438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bb2c2cdf7c_2_5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3bb2c2cdf7c_2_51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bb2c2cdf7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bb2c2cdf7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bb2c2cdf7c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bb2c2cdf7c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bb2c2cdf7c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bb2c2cdf7c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bb2c2cdf7c_0_10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3bb2c2cdf7c_0_101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bb2c2cdf7c_0_31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3bb2c2cdf7c_0_315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664260" y="675259"/>
            <a:ext cx="5021580" cy="12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>
                <a:solidFill>
                  <a:srgbClr val="6771E4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rgbClr val="42466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664260" y="675259"/>
            <a:ext cx="5499735" cy="12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>
                <a:solidFill>
                  <a:srgbClr val="6771E4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664260" y="2254986"/>
            <a:ext cx="3993515" cy="12528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rgbClr val="42466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664260" y="675259"/>
            <a:ext cx="5499735" cy="12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>
                <a:solidFill>
                  <a:srgbClr val="6771E4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>
            <p:ph type="title"/>
          </p:nvPr>
        </p:nvSpPr>
        <p:spPr>
          <a:xfrm>
            <a:off x="664260" y="675259"/>
            <a:ext cx="5499735" cy="12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>
                <a:solidFill>
                  <a:srgbClr val="6771E4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" type="body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2" type="body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64260" y="675259"/>
            <a:ext cx="5499735" cy="12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6771E4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64260" y="2254986"/>
            <a:ext cx="3993515" cy="12528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42466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3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5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3.png"/><Relationship Id="rId4" Type="http://schemas.openxmlformats.org/officeDocument/2006/relationships/image" Target="../media/image3.png"/><Relationship Id="rId5" Type="http://schemas.openxmlformats.org/officeDocument/2006/relationships/image" Target="../media/image4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Relationship Id="rId4" Type="http://schemas.openxmlformats.org/officeDocument/2006/relationships/image" Target="../media/image3.png"/><Relationship Id="rId5" Type="http://schemas.openxmlformats.org/officeDocument/2006/relationships/image" Target="../media/image46.png"/><Relationship Id="rId6" Type="http://schemas.openxmlformats.org/officeDocument/2006/relationships/image" Target="../media/image32.png"/><Relationship Id="rId7" Type="http://schemas.openxmlformats.org/officeDocument/2006/relationships/image" Target="../media/image40.png"/><Relationship Id="rId8" Type="http://schemas.openxmlformats.org/officeDocument/2006/relationships/image" Target="../media/image56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42.png"/><Relationship Id="rId10" Type="http://schemas.openxmlformats.org/officeDocument/2006/relationships/image" Target="../media/image62.png"/><Relationship Id="rId13" Type="http://schemas.openxmlformats.org/officeDocument/2006/relationships/image" Target="../media/image61.png"/><Relationship Id="rId12" Type="http://schemas.openxmlformats.org/officeDocument/2006/relationships/image" Target="../media/image48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9" Type="http://schemas.openxmlformats.org/officeDocument/2006/relationships/image" Target="../media/image3.png"/><Relationship Id="rId5" Type="http://schemas.openxmlformats.org/officeDocument/2006/relationships/image" Target="../media/image34.png"/><Relationship Id="rId6" Type="http://schemas.openxmlformats.org/officeDocument/2006/relationships/image" Target="../media/image36.png"/><Relationship Id="rId7" Type="http://schemas.openxmlformats.org/officeDocument/2006/relationships/image" Target="../media/image35.png"/><Relationship Id="rId8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4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7.png"/><Relationship Id="rId4" Type="http://schemas.openxmlformats.org/officeDocument/2006/relationships/image" Target="../media/image44.png"/><Relationship Id="rId5" Type="http://schemas.openxmlformats.org/officeDocument/2006/relationships/image" Target="../media/image53.png"/><Relationship Id="rId6" Type="http://schemas.openxmlformats.org/officeDocument/2006/relationships/image" Target="../media/image47.png"/><Relationship Id="rId7" Type="http://schemas.openxmlformats.org/officeDocument/2006/relationships/image" Target="../media/image49.png"/><Relationship Id="rId8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8.jpg"/><Relationship Id="rId4" Type="http://schemas.openxmlformats.org/officeDocument/2006/relationships/image" Target="../media/image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hyperlink" Target="mailto:surajit@logixfleet.com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60.png"/><Relationship Id="rId6" Type="http://schemas.openxmlformats.org/officeDocument/2006/relationships/image" Target="../media/image59.png"/><Relationship Id="rId7" Type="http://schemas.openxmlformats.org/officeDocument/2006/relationships/image" Target="../media/image5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9.png"/><Relationship Id="rId5" Type="http://schemas.openxmlformats.org/officeDocument/2006/relationships/image" Target="../media/image2.png"/><Relationship Id="rId6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6.png"/><Relationship Id="rId5" Type="http://schemas.openxmlformats.org/officeDocument/2006/relationships/image" Target="../media/image27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16.png"/><Relationship Id="rId13" Type="http://schemas.openxmlformats.org/officeDocument/2006/relationships/image" Target="../media/image17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1.png"/><Relationship Id="rId4" Type="http://schemas.openxmlformats.org/officeDocument/2006/relationships/image" Target="../media/image3.png"/><Relationship Id="rId9" Type="http://schemas.openxmlformats.org/officeDocument/2006/relationships/image" Target="../media/image22.png"/><Relationship Id="rId15" Type="http://schemas.openxmlformats.org/officeDocument/2006/relationships/image" Target="../media/image24.png"/><Relationship Id="rId14" Type="http://schemas.openxmlformats.org/officeDocument/2006/relationships/image" Target="../media/image18.png"/><Relationship Id="rId17" Type="http://schemas.openxmlformats.org/officeDocument/2006/relationships/image" Target="../media/image19.png"/><Relationship Id="rId16" Type="http://schemas.openxmlformats.org/officeDocument/2006/relationships/image" Target="../media/image33.png"/><Relationship Id="rId5" Type="http://schemas.openxmlformats.org/officeDocument/2006/relationships/image" Target="../media/image30.png"/><Relationship Id="rId6" Type="http://schemas.openxmlformats.org/officeDocument/2006/relationships/image" Target="../media/image10.png"/><Relationship Id="rId18" Type="http://schemas.openxmlformats.org/officeDocument/2006/relationships/image" Target="../media/image21.png"/><Relationship Id="rId7" Type="http://schemas.openxmlformats.org/officeDocument/2006/relationships/image" Target="../media/image12.png"/><Relationship Id="rId8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1.png"/><Relationship Id="rId4" Type="http://schemas.openxmlformats.org/officeDocument/2006/relationships/image" Target="../media/image3.png"/><Relationship Id="rId5" Type="http://schemas.openxmlformats.org/officeDocument/2006/relationships/image" Target="../media/image5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50.png"/><Relationship Id="rId5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513BF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iphyy-dark" id="89" name="Google Shape;8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7960" y="1648460"/>
            <a:ext cx="3968115" cy="150050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 txBox="1"/>
          <p:nvPr/>
        </p:nvSpPr>
        <p:spPr>
          <a:xfrm>
            <a:off x="408305" y="4315460"/>
            <a:ext cx="172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Powered by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logixfleetlogo-removebg-preview" id="91" name="Google Shape;91;p19"/>
          <p:cNvPicPr preferRelativeResize="0"/>
          <p:nvPr/>
        </p:nvPicPr>
        <p:blipFill rotWithShape="1">
          <a:blip r:embed="rId4">
            <a:alphaModFix/>
          </a:blip>
          <a:srcRect b="32573" l="13190" r="10466" t="32872"/>
          <a:stretch/>
        </p:blipFill>
        <p:spPr>
          <a:xfrm>
            <a:off x="1843478" y="4274185"/>
            <a:ext cx="1526541" cy="46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home/mordy/Documents/mordy/Siphyy/static/images/siphyy-light2.pngsiphyy-light2" id="255" name="Google Shape;25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100" y="4248785"/>
            <a:ext cx="1137920" cy="41783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8"/>
          <p:cNvSpPr txBox="1"/>
          <p:nvPr>
            <p:ph idx="4294967295" type="ctrTitle"/>
          </p:nvPr>
        </p:nvSpPr>
        <p:spPr>
          <a:xfrm>
            <a:off x="664252" y="675250"/>
            <a:ext cx="3907800" cy="615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13BF3"/>
                </a:solidFill>
                <a:latin typeface="Inter"/>
                <a:ea typeface="Inter"/>
                <a:cs typeface="Inter"/>
                <a:sym typeface="Inter"/>
              </a:rPr>
              <a:t>Capture Reality</a:t>
            </a:r>
            <a:endParaRPr>
              <a:solidFill>
                <a:srgbClr val="513BF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7" name="Google Shape;257;p28"/>
          <p:cNvSpPr txBox="1"/>
          <p:nvPr/>
        </p:nvSpPr>
        <p:spPr>
          <a:xfrm>
            <a:off x="673100" y="1455975"/>
            <a:ext cx="58194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No new app. Drivers capture reality from the field in minutes via WhatsApp.</a:t>
            </a:r>
            <a:endParaRPr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" name="Google Shape;258;p28"/>
          <p:cNvSpPr txBox="1"/>
          <p:nvPr/>
        </p:nvSpPr>
        <p:spPr>
          <a:xfrm>
            <a:off x="673100" y="2129075"/>
            <a:ext cx="5171700" cy="14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Pre-trip inspections: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 Checklist + photos. Issues auto-created as work orders.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Shift check-ins: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 Start/end shifts, odometer, notes, all via WhatsApp or web.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Issue reporting: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 Drivers flag problems instantly. Escalate to ops team.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59" name="Google Shape;259;p28" title="project-da2d03dc-67a2-4956-9c97-39d1074ade51 (2).png"/>
          <p:cNvPicPr preferRelativeResize="0"/>
          <p:nvPr/>
        </p:nvPicPr>
        <p:blipFill rotWithShape="1">
          <a:blip r:embed="rId4">
            <a:alphaModFix/>
          </a:blip>
          <a:srcRect b="6808" l="35412" r="35144" t="7765"/>
          <a:stretch/>
        </p:blipFill>
        <p:spPr>
          <a:xfrm>
            <a:off x="6492500" y="24375"/>
            <a:ext cx="2459899" cy="43390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home/mordy/Documents/mordy/Siphyy/static/images/siphyy-light2.pngsiphyy-light2" id="264" name="Google Shape;26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100" y="4248785"/>
            <a:ext cx="1137920" cy="41783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9"/>
          <p:cNvSpPr txBox="1"/>
          <p:nvPr>
            <p:ph idx="4294967295" type="ctrTitle"/>
          </p:nvPr>
        </p:nvSpPr>
        <p:spPr>
          <a:xfrm>
            <a:off x="3959450" y="643375"/>
            <a:ext cx="4663800" cy="615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13BF3"/>
                </a:solidFill>
                <a:latin typeface="Inter"/>
                <a:ea typeface="Inter"/>
                <a:cs typeface="Inter"/>
                <a:sym typeface="Inter"/>
              </a:rPr>
              <a:t>Govern Spend</a:t>
            </a:r>
            <a:endParaRPr>
              <a:solidFill>
                <a:srgbClr val="513BF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6" name="Google Shape;266;p29"/>
          <p:cNvSpPr txBox="1"/>
          <p:nvPr/>
        </p:nvSpPr>
        <p:spPr>
          <a:xfrm>
            <a:off x="3959450" y="1466100"/>
            <a:ext cx="48282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Stop duplicate repairs and fraudulent spend with </a:t>
            </a:r>
            <a:r>
              <a:rPr lang="en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auditable approval</a:t>
            </a:r>
            <a:r>
              <a:rPr lang="en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 workflows.</a:t>
            </a:r>
            <a:endParaRPr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7" name="Google Shape;267;p29"/>
          <p:cNvSpPr txBox="1"/>
          <p:nvPr/>
        </p:nvSpPr>
        <p:spPr>
          <a:xfrm>
            <a:off x="3959550" y="2003025"/>
            <a:ext cx="4663800" cy="16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Parts/repair requests: 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Driver or ops requests via WhatsApp/Web.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Auto-check history: 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When was this part last replaced? Warranty? Shelf life?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Approve with evidence: 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Full audit trail. Prevents duplicates, 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fraud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 and unnecessary 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spending.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68" name="Google Shape;268;p29" title="project-da2d03dc-67a2-4956-9c97-39d1074ade51 (3).png"/>
          <p:cNvPicPr preferRelativeResize="0"/>
          <p:nvPr/>
        </p:nvPicPr>
        <p:blipFill rotWithShape="1">
          <a:blip r:embed="rId4">
            <a:alphaModFix/>
          </a:blip>
          <a:srcRect b="6119" l="33315" r="35548" t="6460"/>
          <a:stretch/>
        </p:blipFill>
        <p:spPr>
          <a:xfrm>
            <a:off x="572850" y="-13225"/>
            <a:ext cx="2474250" cy="4193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0"/>
          <p:cNvPicPr preferRelativeResize="0"/>
          <p:nvPr/>
        </p:nvPicPr>
        <p:blipFill rotWithShape="1">
          <a:blip r:embed="rId3">
            <a:alphaModFix/>
          </a:blip>
          <a:srcRect b="0" l="8215" r="23659" t="28305"/>
          <a:stretch/>
        </p:blipFill>
        <p:spPr>
          <a:xfrm>
            <a:off x="4813864" y="2498553"/>
            <a:ext cx="2596152" cy="25961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home/mordy/Documents/mordy/Siphyy/static/images/siphyy-light2.pngsiphyy-light2" id="274" name="Google Shape;27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00" y="4248785"/>
            <a:ext cx="1137920" cy="41783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0"/>
          <p:cNvSpPr txBox="1"/>
          <p:nvPr>
            <p:ph idx="4294967295" type="ctrTitle"/>
          </p:nvPr>
        </p:nvSpPr>
        <p:spPr>
          <a:xfrm>
            <a:off x="664250" y="675250"/>
            <a:ext cx="5714100" cy="615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13BF3"/>
                </a:solidFill>
                <a:latin typeface="Inter"/>
                <a:ea typeface="Inter"/>
                <a:cs typeface="Inter"/>
                <a:sym typeface="Inter"/>
              </a:rPr>
              <a:t>Detect Anomalies &amp; AI</a:t>
            </a:r>
            <a:endParaRPr>
              <a:solidFill>
                <a:srgbClr val="513BF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6" name="Google Shape;276;p30"/>
          <p:cNvSpPr txBox="1"/>
          <p:nvPr/>
        </p:nvSpPr>
        <p:spPr>
          <a:xfrm>
            <a:off x="673100" y="1455975"/>
            <a:ext cx="33735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No new app. Drivers capture reality from the field in minutes via WhatsApp.</a:t>
            </a:r>
            <a:endParaRPr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7" name="Google Shape;277;p30"/>
          <p:cNvSpPr txBox="1"/>
          <p:nvPr/>
        </p:nvSpPr>
        <p:spPr>
          <a:xfrm>
            <a:off x="673100" y="2129075"/>
            <a:ext cx="3373500" cy="21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Fleet AI: 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Ask your fleet: "What's broken?" "Who's at risk this week?" One question view.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Fuel AI: 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Anomaly detection. Efficiency drops? Unusual consumption? Flag it. Diagnose: theft vs. mechanical fault vs. bad data.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Carbon tracking: 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Less fuel used = lower emissions. ESG-ready reporting.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78" name="Google Shape;278;p30" title="project-aa999078-a867-403d-a7e4-99ab0f092689.png"/>
          <p:cNvPicPr preferRelativeResize="0"/>
          <p:nvPr/>
        </p:nvPicPr>
        <p:blipFill rotWithShape="1">
          <a:blip r:embed="rId5">
            <a:alphaModFix/>
          </a:blip>
          <a:srcRect b="7108" l="30606" r="34026" t="7348"/>
          <a:stretch/>
        </p:blipFill>
        <p:spPr>
          <a:xfrm>
            <a:off x="6374516" y="578070"/>
            <a:ext cx="2596152" cy="470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home/mordy/Documents/mordy/Siphyy/static/images/siphyy-light2.pngsiphyy-light2" id="283" name="Google Shape;28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100" y="4248785"/>
            <a:ext cx="1137920" cy="41783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31"/>
          <p:cNvSpPr txBox="1"/>
          <p:nvPr>
            <p:ph idx="4294967295" type="ctrTitle"/>
          </p:nvPr>
        </p:nvSpPr>
        <p:spPr>
          <a:xfrm>
            <a:off x="673100" y="607250"/>
            <a:ext cx="3721200" cy="615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13BF3"/>
                </a:solidFill>
                <a:latin typeface="Inter"/>
                <a:ea typeface="Inter"/>
                <a:cs typeface="Inter"/>
                <a:sym typeface="Inter"/>
              </a:rPr>
              <a:t>Who We Serve</a:t>
            </a:r>
            <a:endParaRPr>
              <a:solidFill>
                <a:srgbClr val="513BF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5" name="Google Shape;285;p31"/>
          <p:cNvSpPr txBox="1"/>
          <p:nvPr/>
        </p:nvSpPr>
        <p:spPr>
          <a:xfrm>
            <a:off x="673100" y="1294900"/>
            <a:ext cx="8470800" cy="14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The FMCG Fleet Operator</a:t>
            </a:r>
            <a:endParaRPr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66F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50-500 vehicles. 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66F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Delivering daily to retailers along Kenya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66F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Operating $30-100k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/month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 in fleet revenue but losing 10-20% monthly to invisible leaks (duplicate repairs, fraud, fuel anomalies)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6" name="Google Shape;286;p31"/>
          <p:cNvSpPr txBox="1"/>
          <p:nvPr/>
        </p:nvSpPr>
        <p:spPr>
          <a:xfrm>
            <a:off x="673100" y="3247325"/>
            <a:ext cx="79686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Their Pain: 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“I bid for a big tender, but I can’t confidently commit because I don’t know if my fleet will hold up.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                     So I hire extra vehicles to hedge my risk. But that cuts my margin.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home/mordy/Documents/mordy/Siphyy/static/images/siphyy-light2.pngsiphyy-light2" id="291" name="Google Shape;291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00" y="4248785"/>
            <a:ext cx="1137920" cy="41783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2"/>
          <p:cNvSpPr txBox="1"/>
          <p:nvPr/>
        </p:nvSpPr>
        <p:spPr>
          <a:xfrm>
            <a:off x="664250" y="577200"/>
            <a:ext cx="46476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4000">
                <a:solidFill>
                  <a:srgbClr val="513BF3"/>
                </a:solidFill>
                <a:latin typeface="Inter"/>
                <a:ea typeface="Inter"/>
                <a:cs typeface="Inter"/>
                <a:sym typeface="Inter"/>
              </a:rPr>
              <a:t>Why Siphyy Wins</a:t>
            </a:r>
            <a:endParaRPr b="1" sz="4000">
              <a:solidFill>
                <a:srgbClr val="513BF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3" name="Google Shape;293;p32"/>
          <p:cNvSpPr txBox="1"/>
          <p:nvPr/>
        </p:nvSpPr>
        <p:spPr>
          <a:xfrm>
            <a:off x="664250" y="1301516"/>
            <a:ext cx="55482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vs. Trackers (Leta, Songa, etc.)</a:t>
            </a:r>
            <a:endParaRPr b="1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Purpose: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 Routing + ETA optimization. 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Siphyy: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 Fix fleet operations at root layer, maintenance governance, fraud detection, cost control, uptime prediction. Different category entirely.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4" name="Google Shape;294;p32"/>
          <p:cNvSpPr txBox="1"/>
          <p:nvPr/>
        </p:nvSpPr>
        <p:spPr>
          <a:xfrm>
            <a:off x="664250" y="2269616"/>
            <a:ext cx="55482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vs. Generic ERPs (Odoo, SAP, ERPNext)</a:t>
            </a:r>
            <a:endParaRPr b="1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Build time: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 6–12 months customization + specialist teams. 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Siphyy: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 Purpose-built for FMCG fleet ops in Africa. Deploy in weeks. No customization. Workflow pre-baked.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5" name="Google Shape;295;p32"/>
          <p:cNvSpPr txBox="1"/>
          <p:nvPr/>
        </p:nvSpPr>
        <p:spPr>
          <a:xfrm>
            <a:off x="664242" y="3225636"/>
            <a:ext cx="55482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vs. Status Quo (WhatsApp + Spreadsheets)</a:t>
            </a:r>
            <a:endParaRPr b="1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Today: 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No audit trails, no system of record, uncontrolled spend, no anomaly detection. 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Siphyy: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 First-mover in FMCG fleet operations SaaS. Clear category win.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96" name="Google Shape;296;p32"/>
          <p:cNvPicPr preferRelativeResize="0"/>
          <p:nvPr/>
        </p:nvPicPr>
        <p:blipFill rotWithShape="1">
          <a:blip r:embed="rId5">
            <a:alphaModFix/>
          </a:blip>
          <a:srcRect b="39067" l="51967" r="3917" t="8598"/>
          <a:stretch/>
        </p:blipFill>
        <p:spPr>
          <a:xfrm>
            <a:off x="7986212" y="24377"/>
            <a:ext cx="1044600" cy="1010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97" name="Google Shape;297;p32"/>
          <p:cNvPicPr preferRelativeResize="0"/>
          <p:nvPr/>
        </p:nvPicPr>
        <p:blipFill rotWithShape="1">
          <a:blip r:embed="rId6">
            <a:alphaModFix/>
          </a:blip>
          <a:srcRect b="0" l="9875" r="6217" t="11512"/>
          <a:stretch/>
        </p:blipFill>
        <p:spPr>
          <a:xfrm>
            <a:off x="7071875" y="755290"/>
            <a:ext cx="1137900" cy="1045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98" name="Google Shape;298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14373" y="3027146"/>
            <a:ext cx="2058300" cy="2067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99" name="Google Shape;299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09675" y="1863107"/>
            <a:ext cx="1295400" cy="1295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4" name="Google Shape;304;p33"/>
          <p:cNvGrpSpPr/>
          <p:nvPr/>
        </p:nvGrpSpPr>
        <p:grpSpPr>
          <a:xfrm>
            <a:off x="5413217" y="1394612"/>
            <a:ext cx="3731163" cy="3749395"/>
            <a:chOff x="5413217" y="1394612"/>
            <a:chExt cx="3731163" cy="3749395"/>
          </a:xfrm>
        </p:grpSpPr>
        <p:pic>
          <p:nvPicPr>
            <p:cNvPr id="305" name="Google Shape;305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413217" y="1394612"/>
              <a:ext cx="3730782" cy="37488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6" name="Google Shape;306;p33"/>
            <p:cNvSpPr/>
            <p:nvPr/>
          </p:nvSpPr>
          <p:spPr>
            <a:xfrm>
              <a:off x="5484876" y="1466087"/>
              <a:ext cx="3659504" cy="3677920"/>
            </a:xfrm>
            <a:custGeom>
              <a:rect b="b" l="l" r="r" t="t"/>
              <a:pathLst>
                <a:path extrusionOk="0" h="3677920" w="3659504">
                  <a:moveTo>
                    <a:pt x="1920240" y="0"/>
                  </a:moveTo>
                  <a:lnTo>
                    <a:pt x="1872172" y="589"/>
                  </a:lnTo>
                  <a:lnTo>
                    <a:pt x="1824395" y="2349"/>
                  </a:lnTo>
                  <a:lnTo>
                    <a:pt x="1776923" y="5266"/>
                  </a:lnTo>
                  <a:lnTo>
                    <a:pt x="1729768" y="9326"/>
                  </a:lnTo>
                  <a:lnTo>
                    <a:pt x="1682945" y="14514"/>
                  </a:lnTo>
                  <a:lnTo>
                    <a:pt x="1636467" y="20819"/>
                  </a:lnTo>
                  <a:lnTo>
                    <a:pt x="1590349" y="28224"/>
                  </a:lnTo>
                  <a:lnTo>
                    <a:pt x="1544604" y="36718"/>
                  </a:lnTo>
                  <a:lnTo>
                    <a:pt x="1499245" y="46286"/>
                  </a:lnTo>
                  <a:lnTo>
                    <a:pt x="1454287" y="56914"/>
                  </a:lnTo>
                  <a:lnTo>
                    <a:pt x="1409744" y="68588"/>
                  </a:lnTo>
                  <a:lnTo>
                    <a:pt x="1365628" y="81296"/>
                  </a:lnTo>
                  <a:lnTo>
                    <a:pt x="1321954" y="95023"/>
                  </a:lnTo>
                  <a:lnTo>
                    <a:pt x="1278735" y="109755"/>
                  </a:lnTo>
                  <a:lnTo>
                    <a:pt x="1235985" y="125478"/>
                  </a:lnTo>
                  <a:lnTo>
                    <a:pt x="1193719" y="142180"/>
                  </a:lnTo>
                  <a:lnTo>
                    <a:pt x="1151949" y="159846"/>
                  </a:lnTo>
                  <a:lnTo>
                    <a:pt x="1110690" y="178462"/>
                  </a:lnTo>
                  <a:lnTo>
                    <a:pt x="1069955" y="198015"/>
                  </a:lnTo>
                  <a:lnTo>
                    <a:pt x="1029757" y="218491"/>
                  </a:lnTo>
                  <a:lnTo>
                    <a:pt x="990112" y="239875"/>
                  </a:lnTo>
                  <a:lnTo>
                    <a:pt x="951032" y="262156"/>
                  </a:lnTo>
                  <a:lnTo>
                    <a:pt x="912531" y="285318"/>
                  </a:lnTo>
                  <a:lnTo>
                    <a:pt x="874623" y="309347"/>
                  </a:lnTo>
                  <a:lnTo>
                    <a:pt x="837322" y="334231"/>
                  </a:lnTo>
                  <a:lnTo>
                    <a:pt x="800641" y="359956"/>
                  </a:lnTo>
                  <a:lnTo>
                    <a:pt x="764595" y="386507"/>
                  </a:lnTo>
                  <a:lnTo>
                    <a:pt x="729196" y="413871"/>
                  </a:lnTo>
                  <a:lnTo>
                    <a:pt x="694459" y="442034"/>
                  </a:lnTo>
                  <a:lnTo>
                    <a:pt x="660398" y="470982"/>
                  </a:lnTo>
                  <a:lnTo>
                    <a:pt x="627025" y="500703"/>
                  </a:lnTo>
                  <a:lnTo>
                    <a:pt x="594356" y="531181"/>
                  </a:lnTo>
                  <a:lnTo>
                    <a:pt x="562403" y="562403"/>
                  </a:lnTo>
                  <a:lnTo>
                    <a:pt x="531181" y="594356"/>
                  </a:lnTo>
                  <a:lnTo>
                    <a:pt x="500703" y="627025"/>
                  </a:lnTo>
                  <a:lnTo>
                    <a:pt x="470982" y="660398"/>
                  </a:lnTo>
                  <a:lnTo>
                    <a:pt x="442034" y="694459"/>
                  </a:lnTo>
                  <a:lnTo>
                    <a:pt x="413871" y="729196"/>
                  </a:lnTo>
                  <a:lnTo>
                    <a:pt x="386507" y="764595"/>
                  </a:lnTo>
                  <a:lnTo>
                    <a:pt x="359956" y="800641"/>
                  </a:lnTo>
                  <a:lnTo>
                    <a:pt x="334231" y="837322"/>
                  </a:lnTo>
                  <a:lnTo>
                    <a:pt x="309347" y="874623"/>
                  </a:lnTo>
                  <a:lnTo>
                    <a:pt x="285318" y="912531"/>
                  </a:lnTo>
                  <a:lnTo>
                    <a:pt x="262156" y="951032"/>
                  </a:lnTo>
                  <a:lnTo>
                    <a:pt x="239875" y="990112"/>
                  </a:lnTo>
                  <a:lnTo>
                    <a:pt x="218491" y="1029757"/>
                  </a:lnTo>
                  <a:lnTo>
                    <a:pt x="198015" y="1069955"/>
                  </a:lnTo>
                  <a:lnTo>
                    <a:pt x="178462" y="1110690"/>
                  </a:lnTo>
                  <a:lnTo>
                    <a:pt x="159846" y="1151949"/>
                  </a:lnTo>
                  <a:lnTo>
                    <a:pt x="142180" y="1193719"/>
                  </a:lnTo>
                  <a:lnTo>
                    <a:pt x="125478" y="1235985"/>
                  </a:lnTo>
                  <a:lnTo>
                    <a:pt x="109755" y="1278735"/>
                  </a:lnTo>
                  <a:lnTo>
                    <a:pt x="95023" y="1321954"/>
                  </a:lnTo>
                  <a:lnTo>
                    <a:pt x="81296" y="1365628"/>
                  </a:lnTo>
                  <a:lnTo>
                    <a:pt x="68588" y="1409744"/>
                  </a:lnTo>
                  <a:lnTo>
                    <a:pt x="56914" y="1454287"/>
                  </a:lnTo>
                  <a:lnTo>
                    <a:pt x="46286" y="1499245"/>
                  </a:lnTo>
                  <a:lnTo>
                    <a:pt x="36718" y="1544604"/>
                  </a:lnTo>
                  <a:lnTo>
                    <a:pt x="28224" y="1590349"/>
                  </a:lnTo>
                  <a:lnTo>
                    <a:pt x="20819" y="1636467"/>
                  </a:lnTo>
                  <a:lnTo>
                    <a:pt x="14514" y="1682945"/>
                  </a:lnTo>
                  <a:lnTo>
                    <a:pt x="9326" y="1729768"/>
                  </a:lnTo>
                  <a:lnTo>
                    <a:pt x="5266" y="1776923"/>
                  </a:lnTo>
                  <a:lnTo>
                    <a:pt x="2349" y="1824395"/>
                  </a:lnTo>
                  <a:lnTo>
                    <a:pt x="589" y="1872172"/>
                  </a:lnTo>
                  <a:lnTo>
                    <a:pt x="0" y="1920239"/>
                  </a:lnTo>
                  <a:lnTo>
                    <a:pt x="589" y="1968304"/>
                  </a:lnTo>
                  <a:lnTo>
                    <a:pt x="2349" y="2016078"/>
                  </a:lnTo>
                  <a:lnTo>
                    <a:pt x="5266" y="2063549"/>
                  </a:lnTo>
                  <a:lnTo>
                    <a:pt x="9326" y="2110701"/>
                  </a:lnTo>
                  <a:lnTo>
                    <a:pt x="14514" y="2157522"/>
                  </a:lnTo>
                  <a:lnTo>
                    <a:pt x="20819" y="2203997"/>
                  </a:lnTo>
                  <a:lnTo>
                    <a:pt x="28224" y="2250114"/>
                  </a:lnTo>
                  <a:lnTo>
                    <a:pt x="36718" y="2295857"/>
                  </a:lnTo>
                  <a:lnTo>
                    <a:pt x="46286" y="2341214"/>
                  </a:lnTo>
                  <a:lnTo>
                    <a:pt x="56914" y="2386171"/>
                  </a:lnTo>
                  <a:lnTo>
                    <a:pt x="68588" y="2430713"/>
                  </a:lnTo>
                  <a:lnTo>
                    <a:pt x="81296" y="2474828"/>
                  </a:lnTo>
                  <a:lnTo>
                    <a:pt x="95023" y="2518501"/>
                  </a:lnTo>
                  <a:lnTo>
                    <a:pt x="109755" y="2561719"/>
                  </a:lnTo>
                  <a:lnTo>
                    <a:pt x="125478" y="2604468"/>
                  </a:lnTo>
                  <a:lnTo>
                    <a:pt x="142180" y="2646734"/>
                  </a:lnTo>
                  <a:lnTo>
                    <a:pt x="159846" y="2688503"/>
                  </a:lnTo>
                  <a:lnTo>
                    <a:pt x="178462" y="2729762"/>
                  </a:lnTo>
                  <a:lnTo>
                    <a:pt x="198015" y="2770497"/>
                  </a:lnTo>
                  <a:lnTo>
                    <a:pt x="218491" y="2810693"/>
                  </a:lnTo>
                  <a:lnTo>
                    <a:pt x="239875" y="2850339"/>
                  </a:lnTo>
                  <a:lnTo>
                    <a:pt x="262156" y="2889419"/>
                  </a:lnTo>
                  <a:lnTo>
                    <a:pt x="285318" y="2927920"/>
                  </a:lnTo>
                  <a:lnTo>
                    <a:pt x="309347" y="2965828"/>
                  </a:lnTo>
                  <a:lnTo>
                    <a:pt x="334231" y="3003129"/>
                  </a:lnTo>
                  <a:lnTo>
                    <a:pt x="359956" y="3039810"/>
                  </a:lnTo>
                  <a:lnTo>
                    <a:pt x="386507" y="3075857"/>
                  </a:lnTo>
                  <a:lnTo>
                    <a:pt x="413871" y="3111256"/>
                  </a:lnTo>
                  <a:lnTo>
                    <a:pt x="442034" y="3145994"/>
                  </a:lnTo>
                  <a:lnTo>
                    <a:pt x="470982" y="3180056"/>
                  </a:lnTo>
                  <a:lnTo>
                    <a:pt x="500703" y="3213429"/>
                  </a:lnTo>
                  <a:lnTo>
                    <a:pt x="531181" y="3246099"/>
                  </a:lnTo>
                  <a:lnTo>
                    <a:pt x="562403" y="3278052"/>
                  </a:lnTo>
                  <a:lnTo>
                    <a:pt x="594356" y="3309275"/>
                  </a:lnTo>
                  <a:lnTo>
                    <a:pt x="627025" y="3339754"/>
                  </a:lnTo>
                  <a:lnTo>
                    <a:pt x="660398" y="3369475"/>
                  </a:lnTo>
                  <a:lnTo>
                    <a:pt x="694459" y="3398424"/>
                  </a:lnTo>
                  <a:lnTo>
                    <a:pt x="729196" y="3426588"/>
                  </a:lnTo>
                  <a:lnTo>
                    <a:pt x="764595" y="3453953"/>
                  </a:lnTo>
                  <a:lnTo>
                    <a:pt x="800641" y="3480505"/>
                  </a:lnTo>
                  <a:lnTo>
                    <a:pt x="837322" y="3506231"/>
                  </a:lnTo>
                  <a:lnTo>
                    <a:pt x="874623" y="3531116"/>
                  </a:lnTo>
                  <a:lnTo>
                    <a:pt x="912531" y="3555146"/>
                  </a:lnTo>
                  <a:lnTo>
                    <a:pt x="951032" y="3578309"/>
                  </a:lnTo>
                  <a:lnTo>
                    <a:pt x="990112" y="3600590"/>
                  </a:lnTo>
                  <a:lnTo>
                    <a:pt x="1029757" y="3621976"/>
                  </a:lnTo>
                  <a:lnTo>
                    <a:pt x="1069955" y="3642453"/>
                  </a:lnTo>
                  <a:lnTo>
                    <a:pt x="1110690" y="3662007"/>
                  </a:lnTo>
                  <a:lnTo>
                    <a:pt x="1144830" y="3677412"/>
                  </a:lnTo>
                  <a:lnTo>
                    <a:pt x="2695649" y="3677412"/>
                  </a:lnTo>
                  <a:lnTo>
                    <a:pt x="2770524" y="3642453"/>
                  </a:lnTo>
                  <a:lnTo>
                    <a:pt x="2810722" y="3621976"/>
                  </a:lnTo>
                  <a:lnTo>
                    <a:pt x="2850367" y="3600590"/>
                  </a:lnTo>
                  <a:lnTo>
                    <a:pt x="2889447" y="3578309"/>
                  </a:lnTo>
                  <a:lnTo>
                    <a:pt x="2927948" y="3555146"/>
                  </a:lnTo>
                  <a:lnTo>
                    <a:pt x="2965856" y="3531116"/>
                  </a:lnTo>
                  <a:lnTo>
                    <a:pt x="3003157" y="3506231"/>
                  </a:lnTo>
                  <a:lnTo>
                    <a:pt x="3039838" y="3480505"/>
                  </a:lnTo>
                  <a:lnTo>
                    <a:pt x="3075884" y="3453953"/>
                  </a:lnTo>
                  <a:lnTo>
                    <a:pt x="3111283" y="3426588"/>
                  </a:lnTo>
                  <a:lnTo>
                    <a:pt x="3146020" y="3398424"/>
                  </a:lnTo>
                  <a:lnTo>
                    <a:pt x="3180081" y="3369475"/>
                  </a:lnTo>
                  <a:lnTo>
                    <a:pt x="3213454" y="3339754"/>
                  </a:lnTo>
                  <a:lnTo>
                    <a:pt x="3246123" y="3309275"/>
                  </a:lnTo>
                  <a:lnTo>
                    <a:pt x="3278076" y="3278052"/>
                  </a:lnTo>
                  <a:lnTo>
                    <a:pt x="3309298" y="3246099"/>
                  </a:lnTo>
                  <a:lnTo>
                    <a:pt x="3339776" y="3213429"/>
                  </a:lnTo>
                  <a:lnTo>
                    <a:pt x="3369497" y="3180056"/>
                  </a:lnTo>
                  <a:lnTo>
                    <a:pt x="3398445" y="3145994"/>
                  </a:lnTo>
                  <a:lnTo>
                    <a:pt x="3426608" y="3111256"/>
                  </a:lnTo>
                  <a:lnTo>
                    <a:pt x="3453972" y="3075857"/>
                  </a:lnTo>
                  <a:lnTo>
                    <a:pt x="3480523" y="3039810"/>
                  </a:lnTo>
                  <a:lnTo>
                    <a:pt x="3506248" y="3003129"/>
                  </a:lnTo>
                  <a:lnTo>
                    <a:pt x="3531132" y="2965828"/>
                  </a:lnTo>
                  <a:lnTo>
                    <a:pt x="3555161" y="2927920"/>
                  </a:lnTo>
                  <a:lnTo>
                    <a:pt x="3578323" y="2889419"/>
                  </a:lnTo>
                  <a:lnTo>
                    <a:pt x="3600604" y="2850339"/>
                  </a:lnTo>
                  <a:lnTo>
                    <a:pt x="3621988" y="2810693"/>
                  </a:lnTo>
                  <a:lnTo>
                    <a:pt x="3642464" y="2770497"/>
                  </a:lnTo>
                  <a:lnTo>
                    <a:pt x="3659124" y="2735790"/>
                  </a:lnTo>
                  <a:lnTo>
                    <a:pt x="3659124" y="1104662"/>
                  </a:lnTo>
                  <a:lnTo>
                    <a:pt x="3642464" y="1069955"/>
                  </a:lnTo>
                  <a:lnTo>
                    <a:pt x="3621988" y="1029757"/>
                  </a:lnTo>
                  <a:lnTo>
                    <a:pt x="3600604" y="990112"/>
                  </a:lnTo>
                  <a:lnTo>
                    <a:pt x="3578323" y="951032"/>
                  </a:lnTo>
                  <a:lnTo>
                    <a:pt x="3555161" y="912531"/>
                  </a:lnTo>
                  <a:lnTo>
                    <a:pt x="3531132" y="874623"/>
                  </a:lnTo>
                  <a:lnTo>
                    <a:pt x="3506248" y="837322"/>
                  </a:lnTo>
                  <a:lnTo>
                    <a:pt x="3480523" y="800641"/>
                  </a:lnTo>
                  <a:lnTo>
                    <a:pt x="3453972" y="764595"/>
                  </a:lnTo>
                  <a:lnTo>
                    <a:pt x="3426608" y="729196"/>
                  </a:lnTo>
                  <a:lnTo>
                    <a:pt x="3398445" y="694459"/>
                  </a:lnTo>
                  <a:lnTo>
                    <a:pt x="3369497" y="660398"/>
                  </a:lnTo>
                  <a:lnTo>
                    <a:pt x="3339776" y="627025"/>
                  </a:lnTo>
                  <a:lnTo>
                    <a:pt x="3309298" y="594356"/>
                  </a:lnTo>
                  <a:lnTo>
                    <a:pt x="3278076" y="562403"/>
                  </a:lnTo>
                  <a:lnTo>
                    <a:pt x="3246123" y="531181"/>
                  </a:lnTo>
                  <a:lnTo>
                    <a:pt x="3213454" y="500703"/>
                  </a:lnTo>
                  <a:lnTo>
                    <a:pt x="3180081" y="470982"/>
                  </a:lnTo>
                  <a:lnTo>
                    <a:pt x="3146020" y="442034"/>
                  </a:lnTo>
                  <a:lnTo>
                    <a:pt x="3111283" y="413871"/>
                  </a:lnTo>
                  <a:lnTo>
                    <a:pt x="3075884" y="386507"/>
                  </a:lnTo>
                  <a:lnTo>
                    <a:pt x="3039838" y="359956"/>
                  </a:lnTo>
                  <a:lnTo>
                    <a:pt x="3003157" y="334231"/>
                  </a:lnTo>
                  <a:lnTo>
                    <a:pt x="2965856" y="309347"/>
                  </a:lnTo>
                  <a:lnTo>
                    <a:pt x="2927948" y="285318"/>
                  </a:lnTo>
                  <a:lnTo>
                    <a:pt x="2889447" y="262156"/>
                  </a:lnTo>
                  <a:lnTo>
                    <a:pt x="2850367" y="239875"/>
                  </a:lnTo>
                  <a:lnTo>
                    <a:pt x="2810722" y="218491"/>
                  </a:lnTo>
                  <a:lnTo>
                    <a:pt x="2770524" y="198015"/>
                  </a:lnTo>
                  <a:lnTo>
                    <a:pt x="2729789" y="178462"/>
                  </a:lnTo>
                  <a:lnTo>
                    <a:pt x="2688530" y="159846"/>
                  </a:lnTo>
                  <a:lnTo>
                    <a:pt x="2646760" y="142180"/>
                  </a:lnTo>
                  <a:lnTo>
                    <a:pt x="2604494" y="125478"/>
                  </a:lnTo>
                  <a:lnTo>
                    <a:pt x="2561744" y="109755"/>
                  </a:lnTo>
                  <a:lnTo>
                    <a:pt x="2518525" y="95023"/>
                  </a:lnTo>
                  <a:lnTo>
                    <a:pt x="2474851" y="81296"/>
                  </a:lnTo>
                  <a:lnTo>
                    <a:pt x="2430735" y="68588"/>
                  </a:lnTo>
                  <a:lnTo>
                    <a:pt x="2386192" y="56914"/>
                  </a:lnTo>
                  <a:lnTo>
                    <a:pt x="2341234" y="46286"/>
                  </a:lnTo>
                  <a:lnTo>
                    <a:pt x="2295875" y="36718"/>
                  </a:lnTo>
                  <a:lnTo>
                    <a:pt x="2250130" y="28224"/>
                  </a:lnTo>
                  <a:lnTo>
                    <a:pt x="2204012" y="20819"/>
                  </a:lnTo>
                  <a:lnTo>
                    <a:pt x="2157534" y="14514"/>
                  </a:lnTo>
                  <a:lnTo>
                    <a:pt x="2110711" y="9326"/>
                  </a:lnTo>
                  <a:lnTo>
                    <a:pt x="2063556" y="5266"/>
                  </a:lnTo>
                  <a:lnTo>
                    <a:pt x="2016084" y="2349"/>
                  </a:lnTo>
                  <a:lnTo>
                    <a:pt x="1968307" y="589"/>
                  </a:lnTo>
                  <a:lnTo>
                    <a:pt x="1920240" y="0"/>
                  </a:lnTo>
                  <a:close/>
                </a:path>
              </a:pathLst>
            </a:custGeom>
            <a:solidFill>
              <a:srgbClr val="F6F8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07" name="Google Shape;307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832348" y="1813559"/>
              <a:ext cx="3157728" cy="31577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8" name="Google Shape;308;p33"/>
            <p:cNvSpPr/>
            <p:nvPr/>
          </p:nvSpPr>
          <p:spPr>
            <a:xfrm>
              <a:off x="5942076" y="1923287"/>
              <a:ext cx="2926079" cy="2926079"/>
            </a:xfrm>
            <a:custGeom>
              <a:rect b="b" l="l" r="r" t="t"/>
              <a:pathLst>
                <a:path extrusionOk="0" h="2926079" w="2926079">
                  <a:moveTo>
                    <a:pt x="1463040" y="0"/>
                  </a:moveTo>
                  <a:lnTo>
                    <a:pt x="1414749" y="782"/>
                  </a:lnTo>
                  <a:lnTo>
                    <a:pt x="1366849" y="3112"/>
                  </a:lnTo>
                  <a:lnTo>
                    <a:pt x="1319364" y="6966"/>
                  </a:lnTo>
                  <a:lnTo>
                    <a:pt x="1272319" y="12320"/>
                  </a:lnTo>
                  <a:lnTo>
                    <a:pt x="1225737" y="19149"/>
                  </a:lnTo>
                  <a:lnTo>
                    <a:pt x="1179642" y="27431"/>
                  </a:lnTo>
                  <a:lnTo>
                    <a:pt x="1134059" y="37139"/>
                  </a:lnTo>
                  <a:lnTo>
                    <a:pt x="1089012" y="48252"/>
                  </a:lnTo>
                  <a:lnTo>
                    <a:pt x="1044525" y="60743"/>
                  </a:lnTo>
                  <a:lnTo>
                    <a:pt x="1000621" y="74590"/>
                  </a:lnTo>
                  <a:lnTo>
                    <a:pt x="957326" y="89768"/>
                  </a:lnTo>
                  <a:lnTo>
                    <a:pt x="914663" y="106253"/>
                  </a:lnTo>
                  <a:lnTo>
                    <a:pt x="872655" y="124021"/>
                  </a:lnTo>
                  <a:lnTo>
                    <a:pt x="831329" y="143048"/>
                  </a:lnTo>
                  <a:lnTo>
                    <a:pt x="790706" y="163309"/>
                  </a:lnTo>
                  <a:lnTo>
                    <a:pt x="750813" y="184781"/>
                  </a:lnTo>
                  <a:lnTo>
                    <a:pt x="711671" y="207440"/>
                  </a:lnTo>
                  <a:lnTo>
                    <a:pt x="673307" y="231260"/>
                  </a:lnTo>
                  <a:lnTo>
                    <a:pt x="635743" y="256220"/>
                  </a:lnTo>
                  <a:lnTo>
                    <a:pt x="599005" y="282293"/>
                  </a:lnTo>
                  <a:lnTo>
                    <a:pt x="563115" y="309457"/>
                  </a:lnTo>
                  <a:lnTo>
                    <a:pt x="528099" y="337686"/>
                  </a:lnTo>
                  <a:lnTo>
                    <a:pt x="493979" y="366957"/>
                  </a:lnTo>
                  <a:lnTo>
                    <a:pt x="460782" y="397246"/>
                  </a:lnTo>
                  <a:lnTo>
                    <a:pt x="428529" y="428529"/>
                  </a:lnTo>
                  <a:lnTo>
                    <a:pt x="397246" y="460782"/>
                  </a:lnTo>
                  <a:lnTo>
                    <a:pt x="366957" y="493979"/>
                  </a:lnTo>
                  <a:lnTo>
                    <a:pt x="337686" y="528099"/>
                  </a:lnTo>
                  <a:lnTo>
                    <a:pt x="309457" y="563115"/>
                  </a:lnTo>
                  <a:lnTo>
                    <a:pt x="282293" y="599005"/>
                  </a:lnTo>
                  <a:lnTo>
                    <a:pt x="256220" y="635743"/>
                  </a:lnTo>
                  <a:lnTo>
                    <a:pt x="231260" y="673307"/>
                  </a:lnTo>
                  <a:lnTo>
                    <a:pt x="207440" y="711671"/>
                  </a:lnTo>
                  <a:lnTo>
                    <a:pt x="184781" y="750813"/>
                  </a:lnTo>
                  <a:lnTo>
                    <a:pt x="163309" y="790706"/>
                  </a:lnTo>
                  <a:lnTo>
                    <a:pt x="143048" y="831329"/>
                  </a:lnTo>
                  <a:lnTo>
                    <a:pt x="124021" y="872655"/>
                  </a:lnTo>
                  <a:lnTo>
                    <a:pt x="106253" y="914663"/>
                  </a:lnTo>
                  <a:lnTo>
                    <a:pt x="89768" y="957326"/>
                  </a:lnTo>
                  <a:lnTo>
                    <a:pt x="74590" y="1000621"/>
                  </a:lnTo>
                  <a:lnTo>
                    <a:pt x="60743" y="1044525"/>
                  </a:lnTo>
                  <a:lnTo>
                    <a:pt x="48252" y="1089012"/>
                  </a:lnTo>
                  <a:lnTo>
                    <a:pt x="37139" y="1134059"/>
                  </a:lnTo>
                  <a:lnTo>
                    <a:pt x="27431" y="1179642"/>
                  </a:lnTo>
                  <a:lnTo>
                    <a:pt x="19149" y="1225737"/>
                  </a:lnTo>
                  <a:lnTo>
                    <a:pt x="12320" y="1272319"/>
                  </a:lnTo>
                  <a:lnTo>
                    <a:pt x="6966" y="1319364"/>
                  </a:lnTo>
                  <a:lnTo>
                    <a:pt x="3112" y="1366849"/>
                  </a:lnTo>
                  <a:lnTo>
                    <a:pt x="782" y="1414749"/>
                  </a:lnTo>
                  <a:lnTo>
                    <a:pt x="0" y="1463039"/>
                  </a:lnTo>
                  <a:lnTo>
                    <a:pt x="782" y="1511333"/>
                  </a:lnTo>
                  <a:lnTo>
                    <a:pt x="3112" y="1559234"/>
                  </a:lnTo>
                  <a:lnTo>
                    <a:pt x="6966" y="1606721"/>
                  </a:lnTo>
                  <a:lnTo>
                    <a:pt x="12320" y="1653768"/>
                  </a:lnTo>
                  <a:lnTo>
                    <a:pt x="19149" y="1700352"/>
                  </a:lnTo>
                  <a:lnTo>
                    <a:pt x="27431" y="1746447"/>
                  </a:lnTo>
                  <a:lnTo>
                    <a:pt x="37139" y="1792032"/>
                  </a:lnTo>
                  <a:lnTo>
                    <a:pt x="48252" y="1837080"/>
                  </a:lnTo>
                  <a:lnTo>
                    <a:pt x="60743" y="1881568"/>
                  </a:lnTo>
                  <a:lnTo>
                    <a:pt x="74590" y="1925472"/>
                  </a:lnTo>
                  <a:lnTo>
                    <a:pt x="89768" y="1968768"/>
                  </a:lnTo>
                  <a:lnTo>
                    <a:pt x="106253" y="2011432"/>
                  </a:lnTo>
                  <a:lnTo>
                    <a:pt x="124021" y="2053440"/>
                  </a:lnTo>
                  <a:lnTo>
                    <a:pt x="143048" y="2094767"/>
                  </a:lnTo>
                  <a:lnTo>
                    <a:pt x="163309" y="2135389"/>
                  </a:lnTo>
                  <a:lnTo>
                    <a:pt x="184781" y="2175283"/>
                  </a:lnTo>
                  <a:lnTo>
                    <a:pt x="207440" y="2214425"/>
                  </a:lnTo>
                  <a:lnTo>
                    <a:pt x="231260" y="2252789"/>
                  </a:lnTo>
                  <a:lnTo>
                    <a:pt x="256220" y="2290352"/>
                  </a:lnTo>
                  <a:lnTo>
                    <a:pt x="282293" y="2327091"/>
                  </a:lnTo>
                  <a:lnTo>
                    <a:pt x="309457" y="2362980"/>
                  </a:lnTo>
                  <a:lnTo>
                    <a:pt x="337686" y="2397996"/>
                  </a:lnTo>
                  <a:lnTo>
                    <a:pt x="366957" y="2432115"/>
                  </a:lnTo>
                  <a:lnTo>
                    <a:pt x="397246" y="2465312"/>
                  </a:lnTo>
                  <a:lnTo>
                    <a:pt x="428529" y="2497564"/>
                  </a:lnTo>
                  <a:lnTo>
                    <a:pt x="460782" y="2528846"/>
                  </a:lnTo>
                  <a:lnTo>
                    <a:pt x="493979" y="2559135"/>
                  </a:lnTo>
                  <a:lnTo>
                    <a:pt x="528099" y="2588405"/>
                  </a:lnTo>
                  <a:lnTo>
                    <a:pt x="563115" y="2616634"/>
                  </a:lnTo>
                  <a:lnTo>
                    <a:pt x="599005" y="2643797"/>
                  </a:lnTo>
                  <a:lnTo>
                    <a:pt x="635743" y="2669870"/>
                  </a:lnTo>
                  <a:lnTo>
                    <a:pt x="673307" y="2694828"/>
                  </a:lnTo>
                  <a:lnTo>
                    <a:pt x="711671" y="2718648"/>
                  </a:lnTo>
                  <a:lnTo>
                    <a:pt x="750813" y="2741306"/>
                  </a:lnTo>
                  <a:lnTo>
                    <a:pt x="790706" y="2762777"/>
                  </a:lnTo>
                  <a:lnTo>
                    <a:pt x="831329" y="2783038"/>
                  </a:lnTo>
                  <a:lnTo>
                    <a:pt x="872655" y="2802064"/>
                  </a:lnTo>
                  <a:lnTo>
                    <a:pt x="914663" y="2819831"/>
                  </a:lnTo>
                  <a:lnTo>
                    <a:pt x="957326" y="2836315"/>
                  </a:lnTo>
                  <a:lnTo>
                    <a:pt x="1000621" y="2851493"/>
                  </a:lnTo>
                  <a:lnTo>
                    <a:pt x="1044525" y="2865339"/>
                  </a:lnTo>
                  <a:lnTo>
                    <a:pt x="1089012" y="2877830"/>
                  </a:lnTo>
                  <a:lnTo>
                    <a:pt x="1134059" y="2888941"/>
                  </a:lnTo>
                  <a:lnTo>
                    <a:pt x="1179642" y="2898650"/>
                  </a:lnTo>
                  <a:lnTo>
                    <a:pt x="1225737" y="2906931"/>
                  </a:lnTo>
                  <a:lnTo>
                    <a:pt x="1272319" y="2913760"/>
                  </a:lnTo>
                  <a:lnTo>
                    <a:pt x="1319364" y="2919114"/>
                  </a:lnTo>
                  <a:lnTo>
                    <a:pt x="1366849" y="2922967"/>
                  </a:lnTo>
                  <a:lnTo>
                    <a:pt x="1414749" y="2925297"/>
                  </a:lnTo>
                  <a:lnTo>
                    <a:pt x="1463040" y="2926080"/>
                  </a:lnTo>
                  <a:lnTo>
                    <a:pt x="1511330" y="2925297"/>
                  </a:lnTo>
                  <a:lnTo>
                    <a:pt x="1559230" y="2922967"/>
                  </a:lnTo>
                  <a:lnTo>
                    <a:pt x="1606715" y="2919114"/>
                  </a:lnTo>
                  <a:lnTo>
                    <a:pt x="1653760" y="2913760"/>
                  </a:lnTo>
                  <a:lnTo>
                    <a:pt x="1700342" y="2906931"/>
                  </a:lnTo>
                  <a:lnTo>
                    <a:pt x="1746437" y="2898650"/>
                  </a:lnTo>
                  <a:lnTo>
                    <a:pt x="1792020" y="2888941"/>
                  </a:lnTo>
                  <a:lnTo>
                    <a:pt x="1837067" y="2877830"/>
                  </a:lnTo>
                  <a:lnTo>
                    <a:pt x="1881554" y="2865339"/>
                  </a:lnTo>
                  <a:lnTo>
                    <a:pt x="1925458" y="2851493"/>
                  </a:lnTo>
                  <a:lnTo>
                    <a:pt x="1968753" y="2836315"/>
                  </a:lnTo>
                  <a:lnTo>
                    <a:pt x="2011416" y="2819831"/>
                  </a:lnTo>
                  <a:lnTo>
                    <a:pt x="2053424" y="2802064"/>
                  </a:lnTo>
                  <a:lnTo>
                    <a:pt x="2094750" y="2783038"/>
                  </a:lnTo>
                  <a:lnTo>
                    <a:pt x="2135373" y="2762777"/>
                  </a:lnTo>
                  <a:lnTo>
                    <a:pt x="2175266" y="2741306"/>
                  </a:lnTo>
                  <a:lnTo>
                    <a:pt x="2214408" y="2718648"/>
                  </a:lnTo>
                  <a:lnTo>
                    <a:pt x="2252772" y="2694828"/>
                  </a:lnTo>
                  <a:lnTo>
                    <a:pt x="2290336" y="2669870"/>
                  </a:lnTo>
                  <a:lnTo>
                    <a:pt x="2327074" y="2643797"/>
                  </a:lnTo>
                  <a:lnTo>
                    <a:pt x="2362964" y="2616634"/>
                  </a:lnTo>
                  <a:lnTo>
                    <a:pt x="2397980" y="2588405"/>
                  </a:lnTo>
                  <a:lnTo>
                    <a:pt x="2432100" y="2559135"/>
                  </a:lnTo>
                  <a:lnTo>
                    <a:pt x="2465297" y="2528846"/>
                  </a:lnTo>
                  <a:lnTo>
                    <a:pt x="2497550" y="2497564"/>
                  </a:lnTo>
                  <a:lnTo>
                    <a:pt x="2528833" y="2465312"/>
                  </a:lnTo>
                  <a:lnTo>
                    <a:pt x="2559122" y="2432115"/>
                  </a:lnTo>
                  <a:lnTo>
                    <a:pt x="2588393" y="2397996"/>
                  </a:lnTo>
                  <a:lnTo>
                    <a:pt x="2616622" y="2362980"/>
                  </a:lnTo>
                  <a:lnTo>
                    <a:pt x="2643786" y="2327091"/>
                  </a:lnTo>
                  <a:lnTo>
                    <a:pt x="2669859" y="2290352"/>
                  </a:lnTo>
                  <a:lnTo>
                    <a:pt x="2694819" y="2252789"/>
                  </a:lnTo>
                  <a:lnTo>
                    <a:pt x="2718639" y="2214425"/>
                  </a:lnTo>
                  <a:lnTo>
                    <a:pt x="2741298" y="2175283"/>
                  </a:lnTo>
                  <a:lnTo>
                    <a:pt x="2762770" y="2135389"/>
                  </a:lnTo>
                  <a:lnTo>
                    <a:pt x="2783031" y="2094767"/>
                  </a:lnTo>
                  <a:lnTo>
                    <a:pt x="2802058" y="2053440"/>
                  </a:lnTo>
                  <a:lnTo>
                    <a:pt x="2819826" y="2011432"/>
                  </a:lnTo>
                  <a:lnTo>
                    <a:pt x="2836311" y="1968768"/>
                  </a:lnTo>
                  <a:lnTo>
                    <a:pt x="2851489" y="1925472"/>
                  </a:lnTo>
                  <a:lnTo>
                    <a:pt x="2865336" y="1881568"/>
                  </a:lnTo>
                  <a:lnTo>
                    <a:pt x="2877827" y="1837080"/>
                  </a:lnTo>
                  <a:lnTo>
                    <a:pt x="2888940" y="1792032"/>
                  </a:lnTo>
                  <a:lnTo>
                    <a:pt x="2898648" y="1746447"/>
                  </a:lnTo>
                  <a:lnTo>
                    <a:pt x="2906930" y="1700352"/>
                  </a:lnTo>
                  <a:lnTo>
                    <a:pt x="2913759" y="1653768"/>
                  </a:lnTo>
                  <a:lnTo>
                    <a:pt x="2919113" y="1606721"/>
                  </a:lnTo>
                  <a:lnTo>
                    <a:pt x="2922967" y="1559234"/>
                  </a:lnTo>
                  <a:lnTo>
                    <a:pt x="2925297" y="1511333"/>
                  </a:lnTo>
                  <a:lnTo>
                    <a:pt x="2926079" y="1463039"/>
                  </a:lnTo>
                  <a:lnTo>
                    <a:pt x="2925297" y="1414749"/>
                  </a:lnTo>
                  <a:lnTo>
                    <a:pt x="2922967" y="1366849"/>
                  </a:lnTo>
                  <a:lnTo>
                    <a:pt x="2919113" y="1319364"/>
                  </a:lnTo>
                  <a:lnTo>
                    <a:pt x="2913759" y="1272319"/>
                  </a:lnTo>
                  <a:lnTo>
                    <a:pt x="2906930" y="1225737"/>
                  </a:lnTo>
                  <a:lnTo>
                    <a:pt x="2898648" y="1179642"/>
                  </a:lnTo>
                  <a:lnTo>
                    <a:pt x="2888940" y="1134059"/>
                  </a:lnTo>
                  <a:lnTo>
                    <a:pt x="2877827" y="1089012"/>
                  </a:lnTo>
                  <a:lnTo>
                    <a:pt x="2865336" y="1044525"/>
                  </a:lnTo>
                  <a:lnTo>
                    <a:pt x="2851489" y="1000621"/>
                  </a:lnTo>
                  <a:lnTo>
                    <a:pt x="2836311" y="957326"/>
                  </a:lnTo>
                  <a:lnTo>
                    <a:pt x="2819826" y="914663"/>
                  </a:lnTo>
                  <a:lnTo>
                    <a:pt x="2802058" y="872655"/>
                  </a:lnTo>
                  <a:lnTo>
                    <a:pt x="2783031" y="831329"/>
                  </a:lnTo>
                  <a:lnTo>
                    <a:pt x="2762770" y="790706"/>
                  </a:lnTo>
                  <a:lnTo>
                    <a:pt x="2741298" y="750813"/>
                  </a:lnTo>
                  <a:lnTo>
                    <a:pt x="2718639" y="711671"/>
                  </a:lnTo>
                  <a:lnTo>
                    <a:pt x="2694819" y="673307"/>
                  </a:lnTo>
                  <a:lnTo>
                    <a:pt x="2669859" y="635743"/>
                  </a:lnTo>
                  <a:lnTo>
                    <a:pt x="2643786" y="599005"/>
                  </a:lnTo>
                  <a:lnTo>
                    <a:pt x="2616622" y="563115"/>
                  </a:lnTo>
                  <a:lnTo>
                    <a:pt x="2588393" y="528099"/>
                  </a:lnTo>
                  <a:lnTo>
                    <a:pt x="2559122" y="493979"/>
                  </a:lnTo>
                  <a:lnTo>
                    <a:pt x="2528833" y="460782"/>
                  </a:lnTo>
                  <a:lnTo>
                    <a:pt x="2497550" y="428529"/>
                  </a:lnTo>
                  <a:lnTo>
                    <a:pt x="2465297" y="397246"/>
                  </a:lnTo>
                  <a:lnTo>
                    <a:pt x="2432100" y="366957"/>
                  </a:lnTo>
                  <a:lnTo>
                    <a:pt x="2397980" y="337686"/>
                  </a:lnTo>
                  <a:lnTo>
                    <a:pt x="2362964" y="309457"/>
                  </a:lnTo>
                  <a:lnTo>
                    <a:pt x="2327074" y="282293"/>
                  </a:lnTo>
                  <a:lnTo>
                    <a:pt x="2290336" y="256220"/>
                  </a:lnTo>
                  <a:lnTo>
                    <a:pt x="2252772" y="231260"/>
                  </a:lnTo>
                  <a:lnTo>
                    <a:pt x="2214408" y="207440"/>
                  </a:lnTo>
                  <a:lnTo>
                    <a:pt x="2175266" y="184781"/>
                  </a:lnTo>
                  <a:lnTo>
                    <a:pt x="2135373" y="163309"/>
                  </a:lnTo>
                  <a:lnTo>
                    <a:pt x="2094750" y="143048"/>
                  </a:lnTo>
                  <a:lnTo>
                    <a:pt x="2053424" y="124021"/>
                  </a:lnTo>
                  <a:lnTo>
                    <a:pt x="2011416" y="106253"/>
                  </a:lnTo>
                  <a:lnTo>
                    <a:pt x="1968753" y="89768"/>
                  </a:lnTo>
                  <a:lnTo>
                    <a:pt x="1925458" y="74590"/>
                  </a:lnTo>
                  <a:lnTo>
                    <a:pt x="1881554" y="60743"/>
                  </a:lnTo>
                  <a:lnTo>
                    <a:pt x="1837067" y="48252"/>
                  </a:lnTo>
                  <a:lnTo>
                    <a:pt x="1792020" y="37139"/>
                  </a:lnTo>
                  <a:lnTo>
                    <a:pt x="1746437" y="27431"/>
                  </a:lnTo>
                  <a:lnTo>
                    <a:pt x="1700342" y="19149"/>
                  </a:lnTo>
                  <a:lnTo>
                    <a:pt x="1653760" y="12320"/>
                  </a:lnTo>
                  <a:lnTo>
                    <a:pt x="1606715" y="6966"/>
                  </a:lnTo>
                  <a:lnTo>
                    <a:pt x="1559230" y="3112"/>
                  </a:lnTo>
                  <a:lnTo>
                    <a:pt x="1511330" y="782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F6F8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09" name="Google Shape;309;p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89548" y="2270760"/>
              <a:ext cx="2243328" cy="2243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" name="Google Shape;310;p33"/>
            <p:cNvSpPr/>
            <p:nvPr/>
          </p:nvSpPr>
          <p:spPr>
            <a:xfrm>
              <a:off x="6399276" y="2380488"/>
              <a:ext cx="2011679" cy="2011679"/>
            </a:xfrm>
            <a:custGeom>
              <a:rect b="b" l="l" r="r" t="t"/>
              <a:pathLst>
                <a:path extrusionOk="0" h="2011679" w="2011679">
                  <a:moveTo>
                    <a:pt x="1005840" y="0"/>
                  </a:moveTo>
                  <a:lnTo>
                    <a:pt x="957107" y="1159"/>
                  </a:lnTo>
                  <a:lnTo>
                    <a:pt x="908972" y="4604"/>
                  </a:lnTo>
                  <a:lnTo>
                    <a:pt x="861489" y="10281"/>
                  </a:lnTo>
                  <a:lnTo>
                    <a:pt x="814710" y="18137"/>
                  </a:lnTo>
                  <a:lnTo>
                    <a:pt x="768687" y="28119"/>
                  </a:lnTo>
                  <a:lnTo>
                    <a:pt x="723474" y="40176"/>
                  </a:lnTo>
                  <a:lnTo>
                    <a:pt x="679122" y="54254"/>
                  </a:lnTo>
                  <a:lnTo>
                    <a:pt x="635685" y="70300"/>
                  </a:lnTo>
                  <a:lnTo>
                    <a:pt x="593216" y="88262"/>
                  </a:lnTo>
                  <a:lnTo>
                    <a:pt x="551766" y="108088"/>
                  </a:lnTo>
                  <a:lnTo>
                    <a:pt x="511390" y="129724"/>
                  </a:lnTo>
                  <a:lnTo>
                    <a:pt x="472138" y="153117"/>
                  </a:lnTo>
                  <a:lnTo>
                    <a:pt x="434065" y="178216"/>
                  </a:lnTo>
                  <a:lnTo>
                    <a:pt x="397223" y="204967"/>
                  </a:lnTo>
                  <a:lnTo>
                    <a:pt x="361664" y="233318"/>
                  </a:lnTo>
                  <a:lnTo>
                    <a:pt x="327441" y="263216"/>
                  </a:lnTo>
                  <a:lnTo>
                    <a:pt x="294608" y="294608"/>
                  </a:lnTo>
                  <a:lnTo>
                    <a:pt x="263216" y="327441"/>
                  </a:lnTo>
                  <a:lnTo>
                    <a:pt x="233318" y="361664"/>
                  </a:lnTo>
                  <a:lnTo>
                    <a:pt x="204967" y="397223"/>
                  </a:lnTo>
                  <a:lnTo>
                    <a:pt x="178216" y="434065"/>
                  </a:lnTo>
                  <a:lnTo>
                    <a:pt x="153117" y="472138"/>
                  </a:lnTo>
                  <a:lnTo>
                    <a:pt x="129724" y="511390"/>
                  </a:lnTo>
                  <a:lnTo>
                    <a:pt x="108088" y="551766"/>
                  </a:lnTo>
                  <a:lnTo>
                    <a:pt x="88262" y="593216"/>
                  </a:lnTo>
                  <a:lnTo>
                    <a:pt x="70300" y="635685"/>
                  </a:lnTo>
                  <a:lnTo>
                    <a:pt x="54254" y="679122"/>
                  </a:lnTo>
                  <a:lnTo>
                    <a:pt x="40176" y="723474"/>
                  </a:lnTo>
                  <a:lnTo>
                    <a:pt x="28119" y="768687"/>
                  </a:lnTo>
                  <a:lnTo>
                    <a:pt x="18137" y="814710"/>
                  </a:lnTo>
                  <a:lnTo>
                    <a:pt x="10281" y="861489"/>
                  </a:lnTo>
                  <a:lnTo>
                    <a:pt x="4604" y="908972"/>
                  </a:lnTo>
                  <a:lnTo>
                    <a:pt x="1159" y="957107"/>
                  </a:lnTo>
                  <a:lnTo>
                    <a:pt x="0" y="1005839"/>
                  </a:lnTo>
                  <a:lnTo>
                    <a:pt x="1159" y="1054573"/>
                  </a:lnTo>
                  <a:lnTo>
                    <a:pt x="4604" y="1102709"/>
                  </a:lnTo>
                  <a:lnTo>
                    <a:pt x="10281" y="1150193"/>
                  </a:lnTo>
                  <a:lnTo>
                    <a:pt x="18137" y="1196973"/>
                  </a:lnTo>
                  <a:lnTo>
                    <a:pt x="28119" y="1242996"/>
                  </a:lnTo>
                  <a:lnTo>
                    <a:pt x="40176" y="1288210"/>
                  </a:lnTo>
                  <a:lnTo>
                    <a:pt x="54254" y="1332562"/>
                  </a:lnTo>
                  <a:lnTo>
                    <a:pt x="70300" y="1375999"/>
                  </a:lnTo>
                  <a:lnTo>
                    <a:pt x="88262" y="1418469"/>
                  </a:lnTo>
                  <a:lnTo>
                    <a:pt x="108088" y="1459918"/>
                  </a:lnTo>
                  <a:lnTo>
                    <a:pt x="129724" y="1500295"/>
                  </a:lnTo>
                  <a:lnTo>
                    <a:pt x="153117" y="1539546"/>
                  </a:lnTo>
                  <a:lnTo>
                    <a:pt x="178216" y="1577619"/>
                  </a:lnTo>
                  <a:lnTo>
                    <a:pt x="204967" y="1614462"/>
                  </a:lnTo>
                  <a:lnTo>
                    <a:pt x="233318" y="1650020"/>
                  </a:lnTo>
                  <a:lnTo>
                    <a:pt x="263216" y="1684243"/>
                  </a:lnTo>
                  <a:lnTo>
                    <a:pt x="294608" y="1717076"/>
                  </a:lnTo>
                  <a:lnTo>
                    <a:pt x="327441" y="1748468"/>
                  </a:lnTo>
                  <a:lnTo>
                    <a:pt x="361664" y="1778365"/>
                  </a:lnTo>
                  <a:lnTo>
                    <a:pt x="397223" y="1806716"/>
                  </a:lnTo>
                  <a:lnTo>
                    <a:pt x="434065" y="1833466"/>
                  </a:lnTo>
                  <a:lnTo>
                    <a:pt x="472138" y="1858565"/>
                  </a:lnTo>
                  <a:lnTo>
                    <a:pt x="511390" y="1881958"/>
                  </a:lnTo>
                  <a:lnTo>
                    <a:pt x="551766" y="1903594"/>
                  </a:lnTo>
                  <a:lnTo>
                    <a:pt x="593216" y="1923419"/>
                  </a:lnTo>
                  <a:lnTo>
                    <a:pt x="635685" y="1941380"/>
                  </a:lnTo>
                  <a:lnTo>
                    <a:pt x="679122" y="1957426"/>
                  </a:lnTo>
                  <a:lnTo>
                    <a:pt x="723474" y="1971504"/>
                  </a:lnTo>
                  <a:lnTo>
                    <a:pt x="768687" y="1983560"/>
                  </a:lnTo>
                  <a:lnTo>
                    <a:pt x="814710" y="1993543"/>
                  </a:lnTo>
                  <a:lnTo>
                    <a:pt x="861489" y="2001399"/>
                  </a:lnTo>
                  <a:lnTo>
                    <a:pt x="908972" y="2007075"/>
                  </a:lnTo>
                  <a:lnTo>
                    <a:pt x="957107" y="2010520"/>
                  </a:lnTo>
                  <a:lnTo>
                    <a:pt x="1005840" y="2011680"/>
                  </a:lnTo>
                  <a:lnTo>
                    <a:pt x="1054572" y="2010520"/>
                  </a:lnTo>
                  <a:lnTo>
                    <a:pt x="1102707" y="2007075"/>
                  </a:lnTo>
                  <a:lnTo>
                    <a:pt x="1150190" y="2001399"/>
                  </a:lnTo>
                  <a:lnTo>
                    <a:pt x="1196969" y="1993543"/>
                  </a:lnTo>
                  <a:lnTo>
                    <a:pt x="1242992" y="1983560"/>
                  </a:lnTo>
                  <a:lnTo>
                    <a:pt x="1288205" y="1971504"/>
                  </a:lnTo>
                  <a:lnTo>
                    <a:pt x="1332557" y="1957426"/>
                  </a:lnTo>
                  <a:lnTo>
                    <a:pt x="1375994" y="1941380"/>
                  </a:lnTo>
                  <a:lnTo>
                    <a:pt x="1418463" y="1923419"/>
                  </a:lnTo>
                  <a:lnTo>
                    <a:pt x="1459913" y="1903594"/>
                  </a:lnTo>
                  <a:lnTo>
                    <a:pt x="1500289" y="1881958"/>
                  </a:lnTo>
                  <a:lnTo>
                    <a:pt x="1539541" y="1858565"/>
                  </a:lnTo>
                  <a:lnTo>
                    <a:pt x="1577614" y="1833466"/>
                  </a:lnTo>
                  <a:lnTo>
                    <a:pt x="1614456" y="1806716"/>
                  </a:lnTo>
                  <a:lnTo>
                    <a:pt x="1650015" y="1778365"/>
                  </a:lnTo>
                  <a:lnTo>
                    <a:pt x="1684238" y="1748468"/>
                  </a:lnTo>
                  <a:lnTo>
                    <a:pt x="1717071" y="1717076"/>
                  </a:lnTo>
                  <a:lnTo>
                    <a:pt x="1748463" y="1684243"/>
                  </a:lnTo>
                  <a:lnTo>
                    <a:pt x="1778361" y="1650020"/>
                  </a:lnTo>
                  <a:lnTo>
                    <a:pt x="1806712" y="1614462"/>
                  </a:lnTo>
                  <a:lnTo>
                    <a:pt x="1833463" y="1577619"/>
                  </a:lnTo>
                  <a:lnTo>
                    <a:pt x="1858562" y="1539546"/>
                  </a:lnTo>
                  <a:lnTo>
                    <a:pt x="1881955" y="1500295"/>
                  </a:lnTo>
                  <a:lnTo>
                    <a:pt x="1903591" y="1459918"/>
                  </a:lnTo>
                  <a:lnTo>
                    <a:pt x="1923417" y="1418469"/>
                  </a:lnTo>
                  <a:lnTo>
                    <a:pt x="1941379" y="1375999"/>
                  </a:lnTo>
                  <a:lnTo>
                    <a:pt x="1957425" y="1332562"/>
                  </a:lnTo>
                  <a:lnTo>
                    <a:pt x="1971503" y="1288210"/>
                  </a:lnTo>
                  <a:lnTo>
                    <a:pt x="1983560" y="1242996"/>
                  </a:lnTo>
                  <a:lnTo>
                    <a:pt x="1993542" y="1196973"/>
                  </a:lnTo>
                  <a:lnTo>
                    <a:pt x="2001398" y="1150193"/>
                  </a:lnTo>
                  <a:lnTo>
                    <a:pt x="2007075" y="1102709"/>
                  </a:lnTo>
                  <a:lnTo>
                    <a:pt x="2010520" y="1054573"/>
                  </a:lnTo>
                  <a:lnTo>
                    <a:pt x="2011679" y="1005839"/>
                  </a:lnTo>
                  <a:lnTo>
                    <a:pt x="2010520" y="957107"/>
                  </a:lnTo>
                  <a:lnTo>
                    <a:pt x="2007075" y="908972"/>
                  </a:lnTo>
                  <a:lnTo>
                    <a:pt x="2001398" y="861489"/>
                  </a:lnTo>
                  <a:lnTo>
                    <a:pt x="1993542" y="814710"/>
                  </a:lnTo>
                  <a:lnTo>
                    <a:pt x="1983560" y="768687"/>
                  </a:lnTo>
                  <a:lnTo>
                    <a:pt x="1971503" y="723474"/>
                  </a:lnTo>
                  <a:lnTo>
                    <a:pt x="1957425" y="679122"/>
                  </a:lnTo>
                  <a:lnTo>
                    <a:pt x="1941379" y="635685"/>
                  </a:lnTo>
                  <a:lnTo>
                    <a:pt x="1923417" y="593216"/>
                  </a:lnTo>
                  <a:lnTo>
                    <a:pt x="1903591" y="551766"/>
                  </a:lnTo>
                  <a:lnTo>
                    <a:pt x="1881955" y="511390"/>
                  </a:lnTo>
                  <a:lnTo>
                    <a:pt x="1858562" y="472138"/>
                  </a:lnTo>
                  <a:lnTo>
                    <a:pt x="1833463" y="434065"/>
                  </a:lnTo>
                  <a:lnTo>
                    <a:pt x="1806712" y="397223"/>
                  </a:lnTo>
                  <a:lnTo>
                    <a:pt x="1778361" y="361664"/>
                  </a:lnTo>
                  <a:lnTo>
                    <a:pt x="1748463" y="327441"/>
                  </a:lnTo>
                  <a:lnTo>
                    <a:pt x="1717071" y="294608"/>
                  </a:lnTo>
                  <a:lnTo>
                    <a:pt x="1684238" y="263216"/>
                  </a:lnTo>
                  <a:lnTo>
                    <a:pt x="1650015" y="233318"/>
                  </a:lnTo>
                  <a:lnTo>
                    <a:pt x="1614456" y="204967"/>
                  </a:lnTo>
                  <a:lnTo>
                    <a:pt x="1577614" y="178216"/>
                  </a:lnTo>
                  <a:lnTo>
                    <a:pt x="1539541" y="153117"/>
                  </a:lnTo>
                  <a:lnTo>
                    <a:pt x="1500289" y="129724"/>
                  </a:lnTo>
                  <a:lnTo>
                    <a:pt x="1459913" y="108088"/>
                  </a:lnTo>
                  <a:lnTo>
                    <a:pt x="1418463" y="88262"/>
                  </a:lnTo>
                  <a:lnTo>
                    <a:pt x="1375994" y="70300"/>
                  </a:lnTo>
                  <a:lnTo>
                    <a:pt x="1332557" y="54254"/>
                  </a:lnTo>
                  <a:lnTo>
                    <a:pt x="1288205" y="40176"/>
                  </a:lnTo>
                  <a:lnTo>
                    <a:pt x="1242992" y="28119"/>
                  </a:lnTo>
                  <a:lnTo>
                    <a:pt x="1196969" y="18137"/>
                  </a:lnTo>
                  <a:lnTo>
                    <a:pt x="1150190" y="10281"/>
                  </a:lnTo>
                  <a:lnTo>
                    <a:pt x="1102707" y="4604"/>
                  </a:lnTo>
                  <a:lnTo>
                    <a:pt x="1054572" y="1159"/>
                  </a:lnTo>
                  <a:lnTo>
                    <a:pt x="1005840" y="0"/>
                  </a:lnTo>
                  <a:close/>
                </a:path>
              </a:pathLst>
            </a:custGeom>
            <a:solidFill>
              <a:srgbClr val="F6F8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11" name="Google Shape;311;p3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746748" y="2727960"/>
              <a:ext cx="1328927" cy="1328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2" name="Google Shape;312;p33"/>
            <p:cNvSpPr/>
            <p:nvPr/>
          </p:nvSpPr>
          <p:spPr>
            <a:xfrm>
              <a:off x="6856476" y="2837688"/>
              <a:ext cx="1097279" cy="1097279"/>
            </a:xfrm>
            <a:custGeom>
              <a:rect b="b" l="l" r="r" t="t"/>
              <a:pathLst>
                <a:path extrusionOk="0" h="1097279" w="1097279">
                  <a:moveTo>
                    <a:pt x="548640" y="0"/>
                  </a:moveTo>
                  <a:lnTo>
                    <a:pt x="501298" y="2013"/>
                  </a:lnTo>
                  <a:lnTo>
                    <a:pt x="455076" y="7945"/>
                  </a:lnTo>
                  <a:lnTo>
                    <a:pt x="410137" y="17629"/>
                  </a:lnTo>
                  <a:lnTo>
                    <a:pt x="366646" y="30902"/>
                  </a:lnTo>
                  <a:lnTo>
                    <a:pt x="324768" y="47598"/>
                  </a:lnTo>
                  <a:lnTo>
                    <a:pt x="284667" y="67554"/>
                  </a:lnTo>
                  <a:lnTo>
                    <a:pt x="246508" y="90604"/>
                  </a:lnTo>
                  <a:lnTo>
                    <a:pt x="210455" y="116583"/>
                  </a:lnTo>
                  <a:lnTo>
                    <a:pt x="176674" y="145328"/>
                  </a:lnTo>
                  <a:lnTo>
                    <a:pt x="145328" y="176674"/>
                  </a:lnTo>
                  <a:lnTo>
                    <a:pt x="116583" y="210455"/>
                  </a:lnTo>
                  <a:lnTo>
                    <a:pt x="90604" y="246508"/>
                  </a:lnTo>
                  <a:lnTo>
                    <a:pt x="67554" y="284667"/>
                  </a:lnTo>
                  <a:lnTo>
                    <a:pt x="47598" y="324768"/>
                  </a:lnTo>
                  <a:lnTo>
                    <a:pt x="30902" y="366646"/>
                  </a:lnTo>
                  <a:lnTo>
                    <a:pt x="17629" y="410137"/>
                  </a:lnTo>
                  <a:lnTo>
                    <a:pt x="7945" y="455076"/>
                  </a:lnTo>
                  <a:lnTo>
                    <a:pt x="2013" y="501298"/>
                  </a:lnTo>
                  <a:lnTo>
                    <a:pt x="0" y="548639"/>
                  </a:lnTo>
                  <a:lnTo>
                    <a:pt x="2013" y="595981"/>
                  </a:lnTo>
                  <a:lnTo>
                    <a:pt x="7945" y="642203"/>
                  </a:lnTo>
                  <a:lnTo>
                    <a:pt x="17629" y="687142"/>
                  </a:lnTo>
                  <a:lnTo>
                    <a:pt x="30902" y="730633"/>
                  </a:lnTo>
                  <a:lnTo>
                    <a:pt x="47598" y="772511"/>
                  </a:lnTo>
                  <a:lnTo>
                    <a:pt x="67554" y="812612"/>
                  </a:lnTo>
                  <a:lnTo>
                    <a:pt x="90604" y="850771"/>
                  </a:lnTo>
                  <a:lnTo>
                    <a:pt x="116583" y="886824"/>
                  </a:lnTo>
                  <a:lnTo>
                    <a:pt x="145328" y="920605"/>
                  </a:lnTo>
                  <a:lnTo>
                    <a:pt x="176674" y="951951"/>
                  </a:lnTo>
                  <a:lnTo>
                    <a:pt x="210455" y="980696"/>
                  </a:lnTo>
                  <a:lnTo>
                    <a:pt x="246508" y="1006675"/>
                  </a:lnTo>
                  <a:lnTo>
                    <a:pt x="284667" y="1029725"/>
                  </a:lnTo>
                  <a:lnTo>
                    <a:pt x="324768" y="1049681"/>
                  </a:lnTo>
                  <a:lnTo>
                    <a:pt x="366646" y="1066377"/>
                  </a:lnTo>
                  <a:lnTo>
                    <a:pt x="410137" y="1079650"/>
                  </a:lnTo>
                  <a:lnTo>
                    <a:pt x="455076" y="1089334"/>
                  </a:lnTo>
                  <a:lnTo>
                    <a:pt x="501298" y="1095266"/>
                  </a:lnTo>
                  <a:lnTo>
                    <a:pt x="548640" y="1097280"/>
                  </a:lnTo>
                  <a:lnTo>
                    <a:pt x="595981" y="1095266"/>
                  </a:lnTo>
                  <a:lnTo>
                    <a:pt x="642203" y="1089334"/>
                  </a:lnTo>
                  <a:lnTo>
                    <a:pt x="687142" y="1079650"/>
                  </a:lnTo>
                  <a:lnTo>
                    <a:pt x="730633" y="1066377"/>
                  </a:lnTo>
                  <a:lnTo>
                    <a:pt x="772511" y="1049681"/>
                  </a:lnTo>
                  <a:lnTo>
                    <a:pt x="812612" y="1029725"/>
                  </a:lnTo>
                  <a:lnTo>
                    <a:pt x="850771" y="1006675"/>
                  </a:lnTo>
                  <a:lnTo>
                    <a:pt x="886824" y="980696"/>
                  </a:lnTo>
                  <a:lnTo>
                    <a:pt x="920605" y="951951"/>
                  </a:lnTo>
                  <a:lnTo>
                    <a:pt x="951951" y="920605"/>
                  </a:lnTo>
                  <a:lnTo>
                    <a:pt x="980696" y="886824"/>
                  </a:lnTo>
                  <a:lnTo>
                    <a:pt x="1006675" y="850771"/>
                  </a:lnTo>
                  <a:lnTo>
                    <a:pt x="1029725" y="812612"/>
                  </a:lnTo>
                  <a:lnTo>
                    <a:pt x="1049681" y="772511"/>
                  </a:lnTo>
                  <a:lnTo>
                    <a:pt x="1066377" y="730633"/>
                  </a:lnTo>
                  <a:lnTo>
                    <a:pt x="1079650" y="687142"/>
                  </a:lnTo>
                  <a:lnTo>
                    <a:pt x="1089334" y="642203"/>
                  </a:lnTo>
                  <a:lnTo>
                    <a:pt x="1095266" y="595981"/>
                  </a:lnTo>
                  <a:lnTo>
                    <a:pt x="1097279" y="548639"/>
                  </a:lnTo>
                  <a:lnTo>
                    <a:pt x="1095266" y="501298"/>
                  </a:lnTo>
                  <a:lnTo>
                    <a:pt x="1089334" y="455076"/>
                  </a:lnTo>
                  <a:lnTo>
                    <a:pt x="1079650" y="410137"/>
                  </a:lnTo>
                  <a:lnTo>
                    <a:pt x="1066377" y="366646"/>
                  </a:lnTo>
                  <a:lnTo>
                    <a:pt x="1049681" y="324768"/>
                  </a:lnTo>
                  <a:lnTo>
                    <a:pt x="1029725" y="284667"/>
                  </a:lnTo>
                  <a:lnTo>
                    <a:pt x="1006675" y="246508"/>
                  </a:lnTo>
                  <a:lnTo>
                    <a:pt x="980696" y="210455"/>
                  </a:lnTo>
                  <a:lnTo>
                    <a:pt x="951951" y="176674"/>
                  </a:lnTo>
                  <a:lnTo>
                    <a:pt x="920605" y="145328"/>
                  </a:lnTo>
                  <a:lnTo>
                    <a:pt x="886824" y="116583"/>
                  </a:lnTo>
                  <a:lnTo>
                    <a:pt x="850771" y="90604"/>
                  </a:lnTo>
                  <a:lnTo>
                    <a:pt x="812612" y="67554"/>
                  </a:lnTo>
                  <a:lnTo>
                    <a:pt x="772511" y="47598"/>
                  </a:lnTo>
                  <a:lnTo>
                    <a:pt x="730633" y="30902"/>
                  </a:lnTo>
                  <a:lnTo>
                    <a:pt x="687142" y="17629"/>
                  </a:lnTo>
                  <a:lnTo>
                    <a:pt x="642203" y="7945"/>
                  </a:lnTo>
                  <a:lnTo>
                    <a:pt x="595981" y="2013"/>
                  </a:lnTo>
                  <a:lnTo>
                    <a:pt x="548640" y="0"/>
                  </a:lnTo>
                  <a:close/>
                </a:path>
              </a:pathLst>
            </a:custGeom>
            <a:solidFill>
              <a:srgbClr val="513BF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3" name="Google Shape;313;p33"/>
          <p:cNvSpPr txBox="1"/>
          <p:nvPr>
            <p:ph type="title"/>
          </p:nvPr>
        </p:nvSpPr>
        <p:spPr>
          <a:xfrm>
            <a:off x="664250" y="675250"/>
            <a:ext cx="33108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513BF3"/>
                </a:solidFill>
                <a:latin typeface="Inter"/>
                <a:ea typeface="Inter"/>
                <a:cs typeface="Inter"/>
                <a:sym typeface="Inter"/>
              </a:rPr>
              <a:t>Integrations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4" name="Google Shape;314;p33"/>
          <p:cNvSpPr txBox="1"/>
          <p:nvPr>
            <p:ph idx="1" type="body"/>
          </p:nvPr>
        </p:nvSpPr>
        <p:spPr>
          <a:xfrm>
            <a:off x="664249" y="2254975"/>
            <a:ext cx="41988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Siphyy integrates seamlessly with your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existing: 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-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 </a:t>
            </a:r>
            <a:endParaRPr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ERP, e-commerce, and accounting systems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15" name="Google Shape;315;p33" title="apple-touch-icon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25450" y="3013475"/>
            <a:ext cx="720200" cy="7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17100" y="2405500"/>
            <a:ext cx="624575" cy="624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home/mordy/Documents/mordy/Siphyy/static/images/siphyy-light2.pngsiphyy-light2" id="317" name="Google Shape;317;p3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64250" y="4269943"/>
            <a:ext cx="1137920" cy="417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3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88510" y="4269946"/>
            <a:ext cx="542400" cy="54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57825" y="1346075"/>
            <a:ext cx="830675" cy="33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524076" y="3530752"/>
            <a:ext cx="985598" cy="73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97450" y="1852625"/>
            <a:ext cx="1242675" cy="99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home/mordy/Documents/mordy/Siphyy/static/images/siphyy-light2.pngsiphyy-light2" id="326" name="Google Shape;32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100" y="4248785"/>
            <a:ext cx="1137920" cy="41783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4"/>
          <p:cNvSpPr txBox="1"/>
          <p:nvPr>
            <p:ph idx="4294967295" type="ctrTitle"/>
          </p:nvPr>
        </p:nvSpPr>
        <p:spPr>
          <a:xfrm>
            <a:off x="673100" y="548900"/>
            <a:ext cx="7561800" cy="615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13BF3"/>
                </a:solidFill>
                <a:latin typeface="Inter"/>
                <a:ea typeface="Inter"/>
                <a:cs typeface="Inter"/>
                <a:sym typeface="Inter"/>
              </a:rPr>
              <a:t>Go-To-Market Strategy</a:t>
            </a:r>
            <a:endParaRPr>
              <a:solidFill>
                <a:srgbClr val="513BF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8" name="Google Shape;328;p34"/>
          <p:cNvSpPr txBox="1"/>
          <p:nvPr/>
        </p:nvSpPr>
        <p:spPr>
          <a:xfrm>
            <a:off x="949551" y="1429875"/>
            <a:ext cx="25266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04800" lvl="0" marL="4572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66F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Close 3 FMCG fleet pilots in Keny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a.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66F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Prove unit level.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9" name="Google Shape;329;p34"/>
          <p:cNvSpPr txBox="1"/>
          <p:nvPr/>
        </p:nvSpPr>
        <p:spPr>
          <a:xfrm>
            <a:off x="673100" y="3710638"/>
            <a:ext cx="72792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Direct Sales Model: 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 Founder-led sales in Year 1. Sales hire only after validating conversion + pricing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0" name="Google Shape;330;p34"/>
          <p:cNvSpPr txBox="1"/>
          <p:nvPr/>
        </p:nvSpPr>
        <p:spPr>
          <a:xfrm>
            <a:off x="3467963" y="2669125"/>
            <a:ext cx="24045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04800" lvl="0" marL="4572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66F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Convert 3 pilots to paying customers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66F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Lock in reputable economics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31" name="Google Shape;331;p34"/>
          <p:cNvSpPr txBox="1"/>
          <p:nvPr/>
        </p:nvSpPr>
        <p:spPr>
          <a:xfrm>
            <a:off x="5954200" y="1245775"/>
            <a:ext cx="31467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04800" lvl="0" marL="4572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66F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Reach 5+ paying customers (~$180k ARR run-rate).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66F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Expand to Tanzania / Uganda.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66F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Build case studies + referral engine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32" name="Google Shape;33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3200" y="2317750"/>
            <a:ext cx="7757600" cy="144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3" name="Google Shape;333;p34"/>
          <p:cNvCxnSpPr/>
          <p:nvPr/>
        </p:nvCxnSpPr>
        <p:spPr>
          <a:xfrm rot="10800000">
            <a:off x="1431152" y="2135500"/>
            <a:ext cx="0" cy="242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34"/>
          <p:cNvSpPr txBox="1"/>
          <p:nvPr/>
        </p:nvSpPr>
        <p:spPr>
          <a:xfrm>
            <a:off x="1366170" y="2414089"/>
            <a:ext cx="12093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508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Phase 1</a:t>
            </a:r>
            <a:endParaRPr b="1"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508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(Months 0-3)</a:t>
            </a:r>
            <a:endParaRPr sz="1200">
              <a:solidFill>
                <a:schemeClr val="dk1"/>
              </a:solidFill>
            </a:endParaRPr>
          </a:p>
        </p:txBody>
      </p:sp>
      <p:cxnSp>
        <p:nvCxnSpPr>
          <p:cNvPr id="335" name="Google Shape;335;p34"/>
          <p:cNvCxnSpPr/>
          <p:nvPr/>
        </p:nvCxnSpPr>
        <p:spPr>
          <a:xfrm rot="10800000">
            <a:off x="1995032" y="2130569"/>
            <a:ext cx="0" cy="242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6" name="Google Shape;336;p34"/>
          <p:cNvCxnSpPr/>
          <p:nvPr/>
        </p:nvCxnSpPr>
        <p:spPr>
          <a:xfrm rot="10800000">
            <a:off x="2558912" y="2125639"/>
            <a:ext cx="0" cy="242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7" name="Google Shape;337;p34"/>
          <p:cNvCxnSpPr/>
          <p:nvPr/>
        </p:nvCxnSpPr>
        <p:spPr>
          <a:xfrm rot="10800000">
            <a:off x="3967716" y="2372616"/>
            <a:ext cx="0" cy="242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8" name="Google Shape;338;p34"/>
          <p:cNvCxnSpPr/>
          <p:nvPr/>
        </p:nvCxnSpPr>
        <p:spPr>
          <a:xfrm rot="10800000">
            <a:off x="4531596" y="2367686"/>
            <a:ext cx="0" cy="242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9" name="Google Shape;339;p34"/>
          <p:cNvCxnSpPr/>
          <p:nvPr/>
        </p:nvCxnSpPr>
        <p:spPr>
          <a:xfrm rot="10800000">
            <a:off x="5095475" y="2362755"/>
            <a:ext cx="0" cy="242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0" name="Google Shape;340;p34"/>
          <p:cNvCxnSpPr/>
          <p:nvPr/>
        </p:nvCxnSpPr>
        <p:spPr>
          <a:xfrm rot="10800000">
            <a:off x="6516381" y="2161946"/>
            <a:ext cx="0" cy="242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" name="Google Shape;341;p34"/>
          <p:cNvCxnSpPr/>
          <p:nvPr/>
        </p:nvCxnSpPr>
        <p:spPr>
          <a:xfrm rot="10800000">
            <a:off x="7080261" y="2157015"/>
            <a:ext cx="0" cy="242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2" name="Google Shape;342;p34"/>
          <p:cNvCxnSpPr/>
          <p:nvPr/>
        </p:nvCxnSpPr>
        <p:spPr>
          <a:xfrm rot="10800000">
            <a:off x="7644141" y="2152085"/>
            <a:ext cx="0" cy="2421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3" name="Google Shape;343;p34"/>
          <p:cNvSpPr txBox="1"/>
          <p:nvPr/>
        </p:nvSpPr>
        <p:spPr>
          <a:xfrm>
            <a:off x="3932983" y="1736039"/>
            <a:ext cx="12093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508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Phase 2</a:t>
            </a:r>
            <a:endParaRPr b="1"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508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(Months 3-6)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44" name="Google Shape;344;p34"/>
          <p:cNvSpPr txBox="1"/>
          <p:nvPr/>
        </p:nvSpPr>
        <p:spPr>
          <a:xfrm>
            <a:off x="6427213" y="2462500"/>
            <a:ext cx="12969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508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Phase 3</a:t>
            </a:r>
            <a:endParaRPr b="1"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508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(Months 6-12)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5"/>
          <p:cNvSpPr txBox="1"/>
          <p:nvPr/>
        </p:nvSpPr>
        <p:spPr>
          <a:xfrm>
            <a:off x="3860266" y="2223664"/>
            <a:ext cx="11379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13BF3"/>
                </a:solidFill>
                <a:latin typeface="Inter"/>
                <a:ea typeface="Inter"/>
                <a:cs typeface="Inter"/>
                <a:sym typeface="Inter"/>
              </a:rPr>
              <a:t>Surajit Das</a:t>
            </a:r>
            <a:endParaRPr sz="1400">
              <a:solidFill>
                <a:srgbClr val="513BF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0" name="Google Shape;350;p35"/>
          <p:cNvSpPr txBox="1"/>
          <p:nvPr/>
        </p:nvSpPr>
        <p:spPr>
          <a:xfrm>
            <a:off x="4089638" y="2440493"/>
            <a:ext cx="6429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Founder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51" name="Google Shape;351;p35" title="image__13_-removebg-preview.png"/>
          <p:cNvPicPr preferRelativeResize="0"/>
          <p:nvPr/>
        </p:nvPicPr>
        <p:blipFill rotWithShape="1">
          <a:blip r:embed="rId3">
            <a:alphaModFix/>
          </a:blip>
          <a:srcRect b="31623" l="11582" r="20041" t="0"/>
          <a:stretch/>
        </p:blipFill>
        <p:spPr>
          <a:xfrm>
            <a:off x="967654" y="2542327"/>
            <a:ext cx="1146900" cy="1146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52" name="Google Shape;352;p35" title="image__10_-removebg-previe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0970" y="753174"/>
            <a:ext cx="1396500" cy="1396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53" name="Google Shape;353;p35"/>
          <p:cNvSpPr txBox="1"/>
          <p:nvPr/>
        </p:nvSpPr>
        <p:spPr>
          <a:xfrm>
            <a:off x="976663" y="3668135"/>
            <a:ext cx="11379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771E4"/>
                </a:solidFill>
                <a:latin typeface="Inter"/>
                <a:ea typeface="Inter"/>
                <a:cs typeface="Inter"/>
                <a:sym typeface="Inter"/>
              </a:rPr>
              <a:t>Brian Kiboi</a:t>
            </a:r>
            <a:endParaRPr sz="1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4" name="Google Shape;354;p35"/>
          <p:cNvSpPr txBox="1"/>
          <p:nvPr/>
        </p:nvSpPr>
        <p:spPr>
          <a:xfrm>
            <a:off x="1129823" y="3908358"/>
            <a:ext cx="8316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QA Tester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55" name="Google Shape;355;p35" title="image__11_-removebg-preview.png"/>
          <p:cNvPicPr preferRelativeResize="0"/>
          <p:nvPr/>
        </p:nvPicPr>
        <p:blipFill rotWithShape="1">
          <a:blip r:embed="rId5">
            <a:alphaModFix/>
          </a:blip>
          <a:srcRect b="30378" l="15982" r="15627" t="1231"/>
          <a:stretch/>
        </p:blipFill>
        <p:spPr>
          <a:xfrm>
            <a:off x="2917096" y="2542327"/>
            <a:ext cx="1146900" cy="1146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56" name="Google Shape;356;p35" title="photo-removebg-preview.png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85977" y="2542327"/>
            <a:ext cx="1146900" cy="1146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57" name="Google Shape;357;p35" title="profile-removebg-preview.png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58745" y="2542327"/>
            <a:ext cx="1146900" cy="1146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58" name="Google Shape;358;p35"/>
          <p:cNvSpPr txBox="1"/>
          <p:nvPr/>
        </p:nvSpPr>
        <p:spPr>
          <a:xfrm>
            <a:off x="2766362" y="3668115"/>
            <a:ext cx="14484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771E4"/>
                </a:solidFill>
                <a:latin typeface="Inter"/>
                <a:ea typeface="Inter"/>
                <a:cs typeface="Inter"/>
                <a:sym typeface="Inter"/>
              </a:rPr>
              <a:t>Elvis Kangethe</a:t>
            </a:r>
            <a:endParaRPr sz="1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9" name="Google Shape;359;p35"/>
          <p:cNvSpPr txBox="1"/>
          <p:nvPr/>
        </p:nvSpPr>
        <p:spPr>
          <a:xfrm>
            <a:off x="4694153" y="3668115"/>
            <a:ext cx="14484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771E4"/>
                </a:solidFill>
                <a:latin typeface="Inter"/>
                <a:ea typeface="Inter"/>
                <a:cs typeface="Inter"/>
                <a:sym typeface="Inter"/>
              </a:rPr>
              <a:t>Nicky Chemos</a:t>
            </a:r>
            <a:endParaRPr sz="1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0" name="Google Shape;360;p35"/>
          <p:cNvSpPr txBox="1"/>
          <p:nvPr/>
        </p:nvSpPr>
        <p:spPr>
          <a:xfrm>
            <a:off x="6637718" y="3689215"/>
            <a:ext cx="15072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771E4"/>
                </a:solidFill>
                <a:latin typeface="Inter"/>
                <a:ea typeface="Inter"/>
                <a:cs typeface="Inter"/>
                <a:sym typeface="Inter"/>
              </a:rPr>
              <a:t>Mordecai Junior</a:t>
            </a:r>
            <a:endParaRPr sz="1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1" name="Google Shape;361;p35"/>
          <p:cNvSpPr txBox="1"/>
          <p:nvPr/>
        </p:nvSpPr>
        <p:spPr>
          <a:xfrm>
            <a:off x="2759300" y="3908350"/>
            <a:ext cx="15072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Full Stack Developer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2" name="Google Shape;362;p35"/>
          <p:cNvSpPr txBox="1"/>
          <p:nvPr/>
        </p:nvSpPr>
        <p:spPr>
          <a:xfrm>
            <a:off x="4694141" y="3908340"/>
            <a:ext cx="14484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Backend Developer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3" name="Google Shape;363;p35"/>
          <p:cNvSpPr txBox="1"/>
          <p:nvPr/>
        </p:nvSpPr>
        <p:spPr>
          <a:xfrm>
            <a:off x="6667117" y="3929440"/>
            <a:ext cx="14484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Frontend Developer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/home/mordy/Documents/mordy/Siphyy/static/images/siphyy-light2.pngsiphyy-light2" id="364" name="Google Shape;364;p3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3100" y="4248785"/>
            <a:ext cx="1137920" cy="41783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5"/>
          <p:cNvSpPr txBox="1"/>
          <p:nvPr>
            <p:ph idx="4294967295" type="ctrTitle"/>
          </p:nvPr>
        </p:nvSpPr>
        <p:spPr>
          <a:xfrm>
            <a:off x="466125" y="461425"/>
            <a:ext cx="2645700" cy="615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13BF3"/>
                </a:solidFill>
                <a:latin typeface="Inter"/>
                <a:ea typeface="Inter"/>
                <a:cs typeface="Inter"/>
                <a:sym typeface="Inter"/>
              </a:rPr>
              <a:t>The Team</a:t>
            </a:r>
            <a:endParaRPr>
              <a:solidFill>
                <a:srgbClr val="513BF3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home/mordy/Documents/mordy/Siphyy/static/images/siphyy-light2.pngsiphyy-light2" id="370" name="Google Shape;370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100" y="4248785"/>
            <a:ext cx="1137920" cy="41783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6"/>
          <p:cNvSpPr txBox="1"/>
          <p:nvPr>
            <p:ph idx="4294967295" type="ctrTitle"/>
          </p:nvPr>
        </p:nvSpPr>
        <p:spPr>
          <a:xfrm>
            <a:off x="673100" y="548900"/>
            <a:ext cx="6948900" cy="615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13BF3"/>
                </a:solidFill>
                <a:latin typeface="Inter"/>
                <a:ea typeface="Inter"/>
                <a:cs typeface="Inter"/>
                <a:sym typeface="Inter"/>
              </a:rPr>
              <a:t>Pricing and Business Model</a:t>
            </a:r>
            <a:endParaRPr>
              <a:solidFill>
                <a:srgbClr val="513BF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2" name="Google Shape;372;p36"/>
          <p:cNvSpPr txBox="1"/>
          <p:nvPr/>
        </p:nvSpPr>
        <p:spPr>
          <a:xfrm>
            <a:off x="673100" y="1329400"/>
            <a:ext cx="35859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Fleet Control OS - Hybrid Pricing Model</a:t>
            </a:r>
            <a:endParaRPr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3" name="Google Shape;373;p36"/>
          <p:cNvSpPr txBox="1"/>
          <p:nvPr/>
        </p:nvSpPr>
        <p:spPr>
          <a:xfrm>
            <a:off x="673100" y="1722600"/>
            <a:ext cx="84708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$1500 / month platform fee + $15/vehicle/month (all vehicles)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Annual contracts (billed quarterly). Optimized for 50-500 vehicle FMCG fleet operators (our ICP). Pilots 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credited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 toward Year 1.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4" name="Google Shape;374;p36"/>
          <p:cNvSpPr/>
          <p:nvPr/>
        </p:nvSpPr>
        <p:spPr>
          <a:xfrm>
            <a:off x="673100" y="2678650"/>
            <a:ext cx="2293200" cy="1258800"/>
          </a:xfrm>
          <a:prstGeom prst="roundRect">
            <a:avLst>
              <a:gd fmla="val 16667" name="adj"/>
            </a:avLst>
          </a:prstGeom>
          <a:solidFill>
            <a:srgbClr val="513B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75" name="Google Shape;375;p36"/>
          <p:cNvSpPr/>
          <p:nvPr/>
        </p:nvSpPr>
        <p:spPr>
          <a:xfrm>
            <a:off x="3425400" y="2678656"/>
            <a:ext cx="2293200" cy="1224600"/>
          </a:xfrm>
          <a:prstGeom prst="roundRect">
            <a:avLst>
              <a:gd fmla="val 16667" name="adj"/>
            </a:avLst>
          </a:prstGeom>
          <a:solidFill>
            <a:srgbClr val="4F46E5"/>
          </a:solidFill>
          <a:ln cap="flat" cmpd="sng" w="9525">
            <a:solidFill>
              <a:srgbClr val="4F4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76" name="Google Shape;376;p36"/>
          <p:cNvSpPr/>
          <p:nvPr/>
        </p:nvSpPr>
        <p:spPr>
          <a:xfrm>
            <a:off x="6177700" y="2678656"/>
            <a:ext cx="2293200" cy="1224600"/>
          </a:xfrm>
          <a:prstGeom prst="roundRect">
            <a:avLst>
              <a:gd fmla="val 16667" name="adj"/>
            </a:avLst>
          </a:prstGeom>
          <a:solidFill>
            <a:srgbClr val="4F46E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77" name="Google Shape;377;p36"/>
          <p:cNvSpPr txBox="1"/>
          <p:nvPr/>
        </p:nvSpPr>
        <p:spPr>
          <a:xfrm>
            <a:off x="876700" y="2785581"/>
            <a:ext cx="18660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508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50 vehicles</a:t>
            </a:r>
            <a:endParaRPr b="1"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508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508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$2,250/mo</a:t>
            </a:r>
            <a:endParaRPr b="1"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508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EDEDED"/>
                </a:solidFill>
                <a:latin typeface="Inter"/>
                <a:ea typeface="Inter"/>
                <a:cs typeface="Inter"/>
                <a:sym typeface="Inter"/>
              </a:rPr>
              <a:t>$27k/year ACV</a:t>
            </a:r>
            <a:endParaRPr i="1" sz="1200">
              <a:solidFill>
                <a:srgbClr val="EDEDED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8" name="Google Shape;378;p36"/>
          <p:cNvSpPr txBox="1"/>
          <p:nvPr/>
        </p:nvSpPr>
        <p:spPr>
          <a:xfrm>
            <a:off x="3639000" y="2785581"/>
            <a:ext cx="18660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508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10</a:t>
            </a:r>
            <a:r>
              <a:rPr b="1"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0 vehicles</a:t>
            </a:r>
            <a:endParaRPr b="1"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508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508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$3,000/mo</a:t>
            </a:r>
            <a:endParaRPr b="1"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508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$36k/year ACV</a:t>
            </a:r>
            <a:endParaRPr i="1"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9" name="Google Shape;379;p36"/>
          <p:cNvSpPr txBox="1"/>
          <p:nvPr/>
        </p:nvSpPr>
        <p:spPr>
          <a:xfrm>
            <a:off x="6391300" y="2785581"/>
            <a:ext cx="18660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508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250 </a:t>
            </a:r>
            <a:r>
              <a:rPr b="1"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vehicles</a:t>
            </a:r>
            <a:endParaRPr b="1"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508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508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$5,250/mo</a:t>
            </a:r>
            <a:endParaRPr b="1" sz="16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508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$36k/year ACV</a:t>
            </a:r>
            <a:endParaRPr i="1"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home/mordy/Documents/mordy/Siphyy/static/images/siphyy-light2.pngsiphyy-light2" id="384" name="Google Shape;38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100" y="4248785"/>
            <a:ext cx="1137920" cy="41783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7"/>
          <p:cNvSpPr txBox="1"/>
          <p:nvPr>
            <p:ph idx="4294967295" type="ctrTitle"/>
          </p:nvPr>
        </p:nvSpPr>
        <p:spPr>
          <a:xfrm>
            <a:off x="673100" y="548900"/>
            <a:ext cx="6948900" cy="615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13BF3"/>
                </a:solidFill>
                <a:latin typeface="Inter"/>
                <a:ea typeface="Inter"/>
                <a:cs typeface="Inter"/>
                <a:sym typeface="Inter"/>
              </a:rPr>
              <a:t>Rationale + Unit Economics</a:t>
            </a:r>
            <a:endParaRPr>
              <a:solidFill>
                <a:srgbClr val="513BF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86" name="Google Shape;386;p37"/>
          <p:cNvSpPr txBox="1"/>
          <p:nvPr/>
        </p:nvSpPr>
        <p:spPr>
          <a:xfrm>
            <a:off x="516900" y="1227175"/>
            <a:ext cx="8627100" cy="29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04800" lvl="0" marL="4572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66F"/>
              </a:buClr>
              <a:buSzPts val="1200"/>
              <a:buFont typeface="Inter"/>
              <a:buChar char="●"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Value Anchor</a:t>
            </a: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: 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T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rackers solve routing. Siphyy solves cost control (audit trail + governance + anomalies). Not comparable - different category.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66F"/>
              </a:buClr>
              <a:buSzPts val="1200"/>
              <a:buFont typeface="Inter"/>
              <a:buChar char="●"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ROI payback: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 100-vehicle fleet loses $1.5–5k/month to maintenance fraud + duplicate repairs + fuel anomalies (example: duplicate battery + inflated labor + counterfeit part = $800–$2,000 per event). Siphyy at $3k/month becomes ROI-positive by preventing one fraud/duplicate incident or avoiding one major downtime day per month. 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66F"/>
              </a:buClr>
              <a:buSzPts val="1200"/>
              <a:buFont typeface="Inter"/>
              <a:buChar char="●"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Unit econ: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 Typical customer $36k/year ACV × 80% GM = $28.8k gross profit/year. CAC ~$8k (includes pilot support + travel + founder-led sales) → CAC payback 3–4 months. Year 1 CAC is founder-led; may rise briefly with team hires, then falls with case studies + procurement templates + referrals.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66F"/>
              </a:buClr>
              <a:buSzPts val="1200"/>
              <a:buFont typeface="Inter"/>
              <a:buChar char="●"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Transparent scaling: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 Every vehicle adds $15/mo value. No cliff pricing. Revenue grows as customer success grows.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ctrTitle"/>
          </p:nvPr>
        </p:nvSpPr>
        <p:spPr>
          <a:xfrm>
            <a:off x="673100" y="878426"/>
            <a:ext cx="42615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13BF3"/>
                </a:solidFill>
                <a:latin typeface="Inter"/>
                <a:ea typeface="Inter"/>
                <a:cs typeface="Inter"/>
                <a:sym typeface="Inter"/>
              </a:rPr>
              <a:t>What is Siphyy?</a:t>
            </a:r>
            <a:endParaRPr>
              <a:solidFill>
                <a:srgbClr val="513BF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7" name="Google Shape;97;p20"/>
          <p:cNvSpPr txBox="1"/>
          <p:nvPr/>
        </p:nvSpPr>
        <p:spPr>
          <a:xfrm>
            <a:off x="673100" y="2020025"/>
            <a:ext cx="29211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Siphyy brings observability to what breaks and accountability to what's </a:t>
            </a:r>
            <a:r>
              <a:rPr lang="en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spent,</a:t>
            </a:r>
            <a:r>
              <a:rPr lang="en" sz="14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 turning fleet guesswork into governed profit.</a:t>
            </a:r>
            <a:endParaRPr sz="14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/home/mordy/Documents/mordy/Siphyy/static/images/siphyy-light2.pngsiphyy-light2" id="98" name="Google Shape;9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100" y="4248785"/>
            <a:ext cx="1137920" cy="417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71224">
            <a:off x="3428223" y="1673829"/>
            <a:ext cx="5557428" cy="3148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home/mordy/Documents/mordy/Siphyy/static/images/siphyy-light2.pngsiphyy-light2" id="391" name="Google Shape;391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100" y="4248785"/>
            <a:ext cx="1137920" cy="41783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8"/>
          <p:cNvSpPr txBox="1"/>
          <p:nvPr>
            <p:ph idx="4294967295" type="ctrTitle"/>
          </p:nvPr>
        </p:nvSpPr>
        <p:spPr>
          <a:xfrm>
            <a:off x="673100" y="548900"/>
            <a:ext cx="8377500" cy="1231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13BF3"/>
                </a:solidFill>
                <a:latin typeface="Inter"/>
                <a:ea typeface="Inter"/>
                <a:cs typeface="Inter"/>
                <a:sym typeface="Inter"/>
              </a:rPr>
              <a:t>$500k Pre-Seed: Allocation &amp; Year 1 Ramp</a:t>
            </a:r>
            <a:endParaRPr>
              <a:solidFill>
                <a:srgbClr val="513BF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3" name="Google Shape;393;p38"/>
          <p:cNvSpPr txBox="1"/>
          <p:nvPr/>
        </p:nvSpPr>
        <p:spPr>
          <a:xfrm>
            <a:off x="651900" y="1921811"/>
            <a:ext cx="4023600" cy="21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Use of Funds (12–15mo runway)</a:t>
            </a:r>
            <a:endParaRPr b="1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66F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GTM &amp; Sales (45%): $225k — Founder-led sales + 1 sales rep + customer success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66F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Product &amp; Eng (35%): $175k — Founder + 2 engineers (backend, mobile); Q2/Q4 hiring per plan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66F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Ops &amp; Infra (15%): $75k — Cloud hosting, legal, WhatsApp API, compliance tooling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66F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Buffer (5%): $25k — Contingency + travel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94" name="Google Shape;394;p38"/>
          <p:cNvSpPr txBox="1"/>
          <p:nvPr/>
        </p:nvSpPr>
        <p:spPr>
          <a:xfrm>
            <a:off x="4929675" y="1921811"/>
            <a:ext cx="4214400" cy="28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Year 1 Sales Path (Realistic, Pilot-Driven)</a:t>
            </a:r>
            <a:endParaRPr b="1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66F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3 pilots in flight (overlapping): 10–14 week cycle (6–12 week pilot + 4–8 week procurement)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66F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Q2 2026: 1st paid conversion ($36k ACV)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66F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Q3 2026: 2nd paid ($72k ARR run-rate) | Q4 2026: 3rd paid ($108k run-rate) | Q1 2027: 5+ customers (~$180k ARR run-rate)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66F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Unit econ validation: CAC $8k → 3–4 month payback. 80% GM (~$29k/year/customer at $36k ACV)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66F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Post-Year 1 acceleration: Case studies + referrals + procurement templates + multi-segment expansion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" name="Google Shape;399;p39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400" name="Google Shape;400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4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1" name="Google Shape;401;p39"/>
            <p:cNvSpPr/>
            <p:nvPr/>
          </p:nvSpPr>
          <p:spPr>
            <a:xfrm>
              <a:off x="0" y="0"/>
              <a:ext cx="9144000" cy="5143500"/>
            </a:xfrm>
            <a:custGeom>
              <a:rect b="b" l="l" r="r" t="t"/>
              <a:pathLst>
                <a:path extrusionOk="0" h="5143500" w="9144000">
                  <a:moveTo>
                    <a:pt x="9144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9144000" y="51435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93742">
                <a:alpha val="3764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2" name="Google Shape;402;p39" title="siphyy-dark.png"/>
          <p:cNvPicPr preferRelativeResize="0"/>
          <p:nvPr/>
        </p:nvPicPr>
        <p:blipFill rotWithShape="1">
          <a:blip r:embed="rId4">
            <a:alphaModFix/>
          </a:blip>
          <a:srcRect b="-20801" l="-6167" r="-5564" t="-20801"/>
          <a:stretch/>
        </p:blipFill>
        <p:spPr>
          <a:xfrm>
            <a:off x="510540" y="4113510"/>
            <a:ext cx="1463039" cy="70104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9"/>
          <p:cNvSpPr txBox="1"/>
          <p:nvPr>
            <p:ph idx="4294967295" type="ctrTitle"/>
          </p:nvPr>
        </p:nvSpPr>
        <p:spPr>
          <a:xfrm>
            <a:off x="528750" y="1617975"/>
            <a:ext cx="8086500" cy="1231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Inefficient fleets don't just leak profit, </a:t>
            </a:r>
            <a:r>
              <a:rPr lang="en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they leak emissions.</a:t>
            </a:r>
            <a:endParaRPr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0"/>
          <p:cNvSpPr/>
          <p:nvPr/>
        </p:nvSpPr>
        <p:spPr>
          <a:xfrm>
            <a:off x="0" y="-86975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9" name="Google Shape;409;p40" title="siphyy-dark.png"/>
          <p:cNvPicPr preferRelativeResize="0"/>
          <p:nvPr/>
        </p:nvPicPr>
        <p:blipFill rotWithShape="1">
          <a:blip r:embed="rId3">
            <a:alphaModFix/>
          </a:blip>
          <a:srcRect b="-20801" l="-6167" r="-5564" t="-20801"/>
          <a:stretch/>
        </p:blipFill>
        <p:spPr>
          <a:xfrm>
            <a:off x="510540" y="4107179"/>
            <a:ext cx="1463039" cy="70104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0"/>
          <p:cNvSpPr txBox="1"/>
          <p:nvPr>
            <p:ph type="title"/>
          </p:nvPr>
        </p:nvSpPr>
        <p:spPr>
          <a:xfrm>
            <a:off x="1464944" y="1259725"/>
            <a:ext cx="62160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304800" lvl="0" marL="317500" marR="50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Let's Fix the Backbone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1" name="Google Shape;411;p40"/>
          <p:cNvSpPr txBox="1"/>
          <p:nvPr>
            <p:ph type="title"/>
          </p:nvPr>
        </p:nvSpPr>
        <p:spPr>
          <a:xfrm>
            <a:off x="1463994" y="2457900"/>
            <a:ext cx="62160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304800" lvl="0" marL="317500" marR="50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Siphyy is building the Fleet Control OS for reliable African logistics.</a:t>
            </a:r>
            <a:endParaRPr sz="1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2" name="Google Shape;412;p40"/>
          <p:cNvSpPr txBox="1"/>
          <p:nvPr>
            <p:ph type="title"/>
          </p:nvPr>
        </p:nvSpPr>
        <p:spPr>
          <a:xfrm>
            <a:off x="2665647" y="3052900"/>
            <a:ext cx="29430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304800" lvl="0" marL="317500" marR="50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Join us in solving the root layer.</a:t>
            </a:r>
            <a:endParaRPr sz="1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1"/>
          <p:cNvSpPr txBox="1"/>
          <p:nvPr>
            <p:ph type="title"/>
          </p:nvPr>
        </p:nvSpPr>
        <p:spPr>
          <a:xfrm>
            <a:off x="664247" y="675250"/>
            <a:ext cx="34170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13BF3"/>
                </a:solidFill>
                <a:latin typeface="Inter"/>
                <a:ea typeface="Inter"/>
                <a:cs typeface="Inter"/>
                <a:sym typeface="Inter"/>
              </a:rPr>
              <a:t>Contact us</a:t>
            </a:r>
            <a:endParaRPr>
              <a:solidFill>
                <a:srgbClr val="513BF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18" name="Google Shape;418;p41"/>
          <p:cNvSpPr txBox="1"/>
          <p:nvPr/>
        </p:nvSpPr>
        <p:spPr>
          <a:xfrm>
            <a:off x="664250" y="1676525"/>
            <a:ext cx="42354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G</a:t>
            </a:r>
            <a:r>
              <a:rPr lang="en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" sz="14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t in touch and l</a:t>
            </a:r>
            <a:r>
              <a:rPr lang="en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" sz="14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t us know how w</a:t>
            </a:r>
            <a:r>
              <a:rPr lang="en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" sz="14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 can h</a:t>
            </a:r>
            <a:r>
              <a:rPr lang="en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e</a:t>
            </a:r>
            <a:r>
              <a:rPr lang="en" sz="14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lp.</a:t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20510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surajit@logixfleet.com</a:t>
            </a:r>
            <a:endParaRPr sz="1400"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419" name="Google Shape;419;p41"/>
          <p:cNvGrpSpPr/>
          <p:nvPr/>
        </p:nvGrpSpPr>
        <p:grpSpPr>
          <a:xfrm>
            <a:off x="4006976" y="0"/>
            <a:ext cx="5137150" cy="5143500"/>
            <a:chOff x="4006976" y="0"/>
            <a:chExt cx="5137150" cy="5143500"/>
          </a:xfrm>
        </p:grpSpPr>
        <p:sp>
          <p:nvSpPr>
            <p:cNvPr id="420" name="Google Shape;420;p41"/>
            <p:cNvSpPr/>
            <p:nvPr/>
          </p:nvSpPr>
          <p:spPr>
            <a:xfrm>
              <a:off x="4006976" y="0"/>
              <a:ext cx="5137150" cy="5143500"/>
            </a:xfrm>
            <a:custGeom>
              <a:rect b="b" l="l" r="r" t="t"/>
              <a:pathLst>
                <a:path extrusionOk="0" h="5143500" w="5137150">
                  <a:moveTo>
                    <a:pt x="5137023" y="0"/>
                  </a:moveTo>
                  <a:lnTo>
                    <a:pt x="1285875" y="0"/>
                  </a:lnTo>
                  <a:lnTo>
                    <a:pt x="0" y="5143499"/>
                  </a:lnTo>
                  <a:lnTo>
                    <a:pt x="5137023" y="5143499"/>
                  </a:lnTo>
                  <a:lnTo>
                    <a:pt x="5137023" y="0"/>
                  </a:lnTo>
                  <a:close/>
                </a:path>
              </a:pathLst>
            </a:custGeom>
            <a:solidFill>
              <a:srgbClr val="86BAF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1"/>
            <p:cNvSpPr/>
            <p:nvPr/>
          </p:nvSpPr>
          <p:spPr>
            <a:xfrm>
              <a:off x="4616576" y="0"/>
              <a:ext cx="4527550" cy="5143500"/>
            </a:xfrm>
            <a:custGeom>
              <a:rect b="b" l="l" r="r" t="t"/>
              <a:pathLst>
                <a:path extrusionOk="0" h="5143500" w="4527550">
                  <a:moveTo>
                    <a:pt x="4527423" y="0"/>
                  </a:moveTo>
                  <a:lnTo>
                    <a:pt x="1285875" y="0"/>
                  </a:lnTo>
                  <a:lnTo>
                    <a:pt x="0" y="5143499"/>
                  </a:lnTo>
                  <a:lnTo>
                    <a:pt x="4527423" y="5143499"/>
                  </a:lnTo>
                  <a:lnTo>
                    <a:pt x="4527423" y="0"/>
                  </a:lnTo>
                  <a:close/>
                </a:path>
              </a:pathLst>
            </a:custGeom>
            <a:solidFill>
              <a:srgbClr val="513BF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/home/mordy/Documents/mordy/Siphyy/static/images/siphyy-light2.pngsiphyy-light2" id="422" name="Google Shape;422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00" y="4248785"/>
            <a:ext cx="1137920" cy="417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038" y="2493741"/>
            <a:ext cx="711175" cy="71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20769" y="2579033"/>
            <a:ext cx="711163" cy="53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50425" y="2611064"/>
            <a:ext cx="529975" cy="46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ctrTitle"/>
          </p:nvPr>
        </p:nvSpPr>
        <p:spPr>
          <a:xfrm>
            <a:off x="673100" y="878426"/>
            <a:ext cx="42615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513BF3"/>
                </a:solidFill>
                <a:latin typeface="Inter"/>
                <a:ea typeface="Inter"/>
                <a:cs typeface="Inter"/>
                <a:sym typeface="Inter"/>
              </a:rPr>
              <a:t>The Core Insight</a:t>
            </a:r>
            <a:endParaRPr>
              <a:solidFill>
                <a:srgbClr val="513BF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5" name="Google Shape;105;p21"/>
          <p:cNvSpPr txBox="1"/>
          <p:nvPr/>
        </p:nvSpPr>
        <p:spPr>
          <a:xfrm>
            <a:off x="673100" y="2020025"/>
            <a:ext cx="43209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You can’t optimize last-mile delivery if your fleet is broken.</a:t>
            </a:r>
            <a:endParaRPr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/home/mordy/Documents/mordy/Siphyy/static/images/siphyy-light2.pngsiphyy-light2" id="106" name="Google Shape;10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100" y="4248785"/>
            <a:ext cx="1137920" cy="417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1" title="fleet.jpg"/>
          <p:cNvPicPr preferRelativeResize="0"/>
          <p:nvPr/>
        </p:nvPicPr>
        <p:blipFill rotWithShape="1">
          <a:blip r:embed="rId4">
            <a:alphaModFix/>
          </a:blip>
          <a:srcRect b="0" l="20719" r="20719" t="0"/>
          <a:stretch/>
        </p:blipFill>
        <p:spPr>
          <a:xfrm>
            <a:off x="5822700" y="1744200"/>
            <a:ext cx="3321300" cy="3399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/>
        </p:nvSpPr>
        <p:spPr>
          <a:xfrm>
            <a:off x="2790350" y="2176850"/>
            <a:ext cx="29850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90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The Problem</a:t>
            </a:r>
            <a:endParaRPr b="1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635" lvl="0" marL="12700" marR="5080" rtl="0" algn="ctr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No system of record. 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635" lvl="0" marL="12700" marR="5080" rtl="0" algn="ctr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Repair spend swung from 10% to 120% of revenue month-to-month. Untracked parts, duplicate replacements, counterfeit components. One month: $5k in repairs against $12k earnings. I couldn't scale.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3" name="Google Shape;113;p22"/>
          <p:cNvSpPr txBox="1"/>
          <p:nvPr/>
        </p:nvSpPr>
        <p:spPr>
          <a:xfrm>
            <a:off x="6175100" y="2176850"/>
            <a:ext cx="28167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The Insight</a:t>
            </a:r>
            <a:endParaRPr b="1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635" lvl="0" marL="30480" marR="24765" rtl="0" algn="ctr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The problem wasn't bad drivers or broken cars. 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635" lvl="0" marL="30480" marR="24765" rtl="0" algn="ctr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It was no data. Repair spend swung from 10% to 120% depending on breakdowns and fraud events. Without audit trails, you can't distinguish fraud from mechanics.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/home/mordy/Documents/mordy/Siphyy/static/images/siphyy-light2.pngsiphyy-light2" id="114" name="Google Shape;11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100" y="4248785"/>
            <a:ext cx="1137920" cy="4178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" name="Google Shape;115;p22"/>
          <p:cNvGrpSpPr/>
          <p:nvPr/>
        </p:nvGrpSpPr>
        <p:grpSpPr>
          <a:xfrm>
            <a:off x="1147685" y="1222293"/>
            <a:ext cx="768350" cy="767080"/>
            <a:chOff x="3118104" y="1395983"/>
            <a:chExt cx="768350" cy="767080"/>
          </a:xfrm>
        </p:grpSpPr>
        <p:sp>
          <p:nvSpPr>
            <p:cNvPr id="116" name="Google Shape;116;p22"/>
            <p:cNvSpPr/>
            <p:nvPr/>
          </p:nvSpPr>
          <p:spPr>
            <a:xfrm>
              <a:off x="3118104" y="1395983"/>
              <a:ext cx="768350" cy="767080"/>
            </a:xfrm>
            <a:custGeom>
              <a:rect b="b" l="l" r="r" t="t"/>
              <a:pathLst>
                <a:path extrusionOk="0" h="767080" w="768350">
                  <a:moveTo>
                    <a:pt x="384047" y="0"/>
                  </a:moveTo>
                  <a:lnTo>
                    <a:pt x="335876" y="2985"/>
                  </a:lnTo>
                  <a:lnTo>
                    <a:pt x="289489" y="11704"/>
                  </a:lnTo>
                  <a:lnTo>
                    <a:pt x="245248" y="25796"/>
                  </a:lnTo>
                  <a:lnTo>
                    <a:pt x="203511" y="44902"/>
                  </a:lnTo>
                  <a:lnTo>
                    <a:pt x="164639" y="68664"/>
                  </a:lnTo>
                  <a:lnTo>
                    <a:pt x="128991" y="96723"/>
                  </a:lnTo>
                  <a:lnTo>
                    <a:pt x="96929" y="128720"/>
                  </a:lnTo>
                  <a:lnTo>
                    <a:pt x="68812" y="164295"/>
                  </a:lnTo>
                  <a:lnTo>
                    <a:pt x="44999" y="203089"/>
                  </a:lnTo>
                  <a:lnTo>
                    <a:pt x="25852" y="244745"/>
                  </a:lnTo>
                  <a:lnTo>
                    <a:pt x="11730" y="288902"/>
                  </a:lnTo>
                  <a:lnTo>
                    <a:pt x="2992" y="335202"/>
                  </a:lnTo>
                  <a:lnTo>
                    <a:pt x="0" y="383286"/>
                  </a:lnTo>
                  <a:lnTo>
                    <a:pt x="2992" y="431369"/>
                  </a:lnTo>
                  <a:lnTo>
                    <a:pt x="11730" y="477669"/>
                  </a:lnTo>
                  <a:lnTo>
                    <a:pt x="25852" y="521826"/>
                  </a:lnTo>
                  <a:lnTo>
                    <a:pt x="44999" y="563482"/>
                  </a:lnTo>
                  <a:lnTo>
                    <a:pt x="68812" y="602276"/>
                  </a:lnTo>
                  <a:lnTo>
                    <a:pt x="96929" y="637851"/>
                  </a:lnTo>
                  <a:lnTo>
                    <a:pt x="128991" y="669848"/>
                  </a:lnTo>
                  <a:lnTo>
                    <a:pt x="164639" y="697907"/>
                  </a:lnTo>
                  <a:lnTo>
                    <a:pt x="203511" y="721669"/>
                  </a:lnTo>
                  <a:lnTo>
                    <a:pt x="245248" y="740775"/>
                  </a:lnTo>
                  <a:lnTo>
                    <a:pt x="289489" y="754867"/>
                  </a:lnTo>
                  <a:lnTo>
                    <a:pt x="335876" y="763586"/>
                  </a:lnTo>
                  <a:lnTo>
                    <a:pt x="384047" y="766571"/>
                  </a:lnTo>
                  <a:lnTo>
                    <a:pt x="432219" y="763586"/>
                  </a:lnTo>
                  <a:lnTo>
                    <a:pt x="478606" y="754867"/>
                  </a:lnTo>
                  <a:lnTo>
                    <a:pt x="522847" y="740775"/>
                  </a:lnTo>
                  <a:lnTo>
                    <a:pt x="564584" y="721669"/>
                  </a:lnTo>
                  <a:lnTo>
                    <a:pt x="603456" y="697907"/>
                  </a:lnTo>
                  <a:lnTo>
                    <a:pt x="639104" y="669848"/>
                  </a:lnTo>
                  <a:lnTo>
                    <a:pt x="671166" y="637851"/>
                  </a:lnTo>
                  <a:lnTo>
                    <a:pt x="699283" y="602276"/>
                  </a:lnTo>
                  <a:lnTo>
                    <a:pt x="723096" y="563482"/>
                  </a:lnTo>
                  <a:lnTo>
                    <a:pt x="742243" y="521826"/>
                  </a:lnTo>
                  <a:lnTo>
                    <a:pt x="756365" y="477669"/>
                  </a:lnTo>
                  <a:lnTo>
                    <a:pt x="765103" y="431369"/>
                  </a:lnTo>
                  <a:lnTo>
                    <a:pt x="768095" y="383286"/>
                  </a:lnTo>
                  <a:lnTo>
                    <a:pt x="765103" y="335202"/>
                  </a:lnTo>
                  <a:lnTo>
                    <a:pt x="756365" y="288902"/>
                  </a:lnTo>
                  <a:lnTo>
                    <a:pt x="742243" y="244745"/>
                  </a:lnTo>
                  <a:lnTo>
                    <a:pt x="723096" y="203089"/>
                  </a:lnTo>
                  <a:lnTo>
                    <a:pt x="699283" y="164295"/>
                  </a:lnTo>
                  <a:lnTo>
                    <a:pt x="671166" y="128720"/>
                  </a:lnTo>
                  <a:lnTo>
                    <a:pt x="639104" y="96723"/>
                  </a:lnTo>
                  <a:lnTo>
                    <a:pt x="603456" y="68664"/>
                  </a:lnTo>
                  <a:lnTo>
                    <a:pt x="564584" y="44902"/>
                  </a:lnTo>
                  <a:lnTo>
                    <a:pt x="522847" y="25796"/>
                  </a:lnTo>
                  <a:lnTo>
                    <a:pt x="478606" y="11704"/>
                  </a:lnTo>
                  <a:lnTo>
                    <a:pt x="432219" y="2985"/>
                  </a:lnTo>
                  <a:lnTo>
                    <a:pt x="384047" y="0"/>
                  </a:lnTo>
                  <a:close/>
                </a:path>
              </a:pathLst>
            </a:custGeom>
            <a:solidFill>
              <a:srgbClr val="513BF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7" name="Google Shape;117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273552" y="1551431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8" name="Google Shape;118;p22"/>
          <p:cNvGrpSpPr/>
          <p:nvPr/>
        </p:nvGrpSpPr>
        <p:grpSpPr>
          <a:xfrm>
            <a:off x="7199279" y="1222300"/>
            <a:ext cx="768350" cy="767080"/>
            <a:chOff x="7360919" y="1395983"/>
            <a:chExt cx="768350" cy="767080"/>
          </a:xfrm>
        </p:grpSpPr>
        <p:sp>
          <p:nvSpPr>
            <p:cNvPr id="119" name="Google Shape;119;p22"/>
            <p:cNvSpPr/>
            <p:nvPr/>
          </p:nvSpPr>
          <p:spPr>
            <a:xfrm>
              <a:off x="7360919" y="1395983"/>
              <a:ext cx="768350" cy="767080"/>
            </a:xfrm>
            <a:custGeom>
              <a:rect b="b" l="l" r="r" t="t"/>
              <a:pathLst>
                <a:path extrusionOk="0" h="767080" w="768350">
                  <a:moveTo>
                    <a:pt x="384048" y="0"/>
                  </a:moveTo>
                  <a:lnTo>
                    <a:pt x="335876" y="2985"/>
                  </a:lnTo>
                  <a:lnTo>
                    <a:pt x="289489" y="11704"/>
                  </a:lnTo>
                  <a:lnTo>
                    <a:pt x="245248" y="25796"/>
                  </a:lnTo>
                  <a:lnTo>
                    <a:pt x="203511" y="44902"/>
                  </a:lnTo>
                  <a:lnTo>
                    <a:pt x="164639" y="68664"/>
                  </a:lnTo>
                  <a:lnTo>
                    <a:pt x="128991" y="96723"/>
                  </a:lnTo>
                  <a:lnTo>
                    <a:pt x="96929" y="128720"/>
                  </a:lnTo>
                  <a:lnTo>
                    <a:pt x="68812" y="164295"/>
                  </a:lnTo>
                  <a:lnTo>
                    <a:pt x="44999" y="203089"/>
                  </a:lnTo>
                  <a:lnTo>
                    <a:pt x="25852" y="244745"/>
                  </a:lnTo>
                  <a:lnTo>
                    <a:pt x="11730" y="288902"/>
                  </a:lnTo>
                  <a:lnTo>
                    <a:pt x="2992" y="335202"/>
                  </a:lnTo>
                  <a:lnTo>
                    <a:pt x="0" y="383286"/>
                  </a:lnTo>
                  <a:lnTo>
                    <a:pt x="2992" y="431369"/>
                  </a:lnTo>
                  <a:lnTo>
                    <a:pt x="11730" y="477669"/>
                  </a:lnTo>
                  <a:lnTo>
                    <a:pt x="25852" y="521826"/>
                  </a:lnTo>
                  <a:lnTo>
                    <a:pt x="44999" y="563482"/>
                  </a:lnTo>
                  <a:lnTo>
                    <a:pt x="68812" y="602276"/>
                  </a:lnTo>
                  <a:lnTo>
                    <a:pt x="96929" y="637851"/>
                  </a:lnTo>
                  <a:lnTo>
                    <a:pt x="128991" y="669848"/>
                  </a:lnTo>
                  <a:lnTo>
                    <a:pt x="164639" y="697907"/>
                  </a:lnTo>
                  <a:lnTo>
                    <a:pt x="203511" y="721669"/>
                  </a:lnTo>
                  <a:lnTo>
                    <a:pt x="245248" y="740775"/>
                  </a:lnTo>
                  <a:lnTo>
                    <a:pt x="289489" y="754867"/>
                  </a:lnTo>
                  <a:lnTo>
                    <a:pt x="335876" y="763586"/>
                  </a:lnTo>
                  <a:lnTo>
                    <a:pt x="384048" y="766571"/>
                  </a:lnTo>
                  <a:lnTo>
                    <a:pt x="432219" y="763586"/>
                  </a:lnTo>
                  <a:lnTo>
                    <a:pt x="478606" y="754867"/>
                  </a:lnTo>
                  <a:lnTo>
                    <a:pt x="522847" y="740775"/>
                  </a:lnTo>
                  <a:lnTo>
                    <a:pt x="564584" y="721669"/>
                  </a:lnTo>
                  <a:lnTo>
                    <a:pt x="603456" y="697907"/>
                  </a:lnTo>
                  <a:lnTo>
                    <a:pt x="639104" y="669848"/>
                  </a:lnTo>
                  <a:lnTo>
                    <a:pt x="671166" y="637851"/>
                  </a:lnTo>
                  <a:lnTo>
                    <a:pt x="699283" y="602276"/>
                  </a:lnTo>
                  <a:lnTo>
                    <a:pt x="723096" y="563482"/>
                  </a:lnTo>
                  <a:lnTo>
                    <a:pt x="742243" y="521826"/>
                  </a:lnTo>
                  <a:lnTo>
                    <a:pt x="756365" y="477669"/>
                  </a:lnTo>
                  <a:lnTo>
                    <a:pt x="765103" y="431369"/>
                  </a:lnTo>
                  <a:lnTo>
                    <a:pt x="768096" y="383286"/>
                  </a:lnTo>
                  <a:lnTo>
                    <a:pt x="765103" y="335202"/>
                  </a:lnTo>
                  <a:lnTo>
                    <a:pt x="756365" y="288902"/>
                  </a:lnTo>
                  <a:lnTo>
                    <a:pt x="742243" y="244745"/>
                  </a:lnTo>
                  <a:lnTo>
                    <a:pt x="723096" y="203089"/>
                  </a:lnTo>
                  <a:lnTo>
                    <a:pt x="699283" y="164295"/>
                  </a:lnTo>
                  <a:lnTo>
                    <a:pt x="671166" y="128720"/>
                  </a:lnTo>
                  <a:lnTo>
                    <a:pt x="639104" y="96723"/>
                  </a:lnTo>
                  <a:lnTo>
                    <a:pt x="603456" y="68664"/>
                  </a:lnTo>
                  <a:lnTo>
                    <a:pt x="564584" y="44902"/>
                  </a:lnTo>
                  <a:lnTo>
                    <a:pt x="522847" y="25796"/>
                  </a:lnTo>
                  <a:lnTo>
                    <a:pt x="478606" y="11704"/>
                  </a:lnTo>
                  <a:lnTo>
                    <a:pt x="432219" y="2985"/>
                  </a:lnTo>
                  <a:lnTo>
                    <a:pt x="384048" y="0"/>
                  </a:lnTo>
                  <a:close/>
                </a:path>
              </a:pathLst>
            </a:custGeom>
            <a:solidFill>
              <a:srgbClr val="513BF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0" name="Google Shape;120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440167" y="1475231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1" name="Google Shape;121;p22"/>
          <p:cNvSpPr txBox="1"/>
          <p:nvPr/>
        </p:nvSpPr>
        <p:spPr>
          <a:xfrm>
            <a:off x="2157475" y="384875"/>
            <a:ext cx="50946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4000">
                <a:solidFill>
                  <a:srgbClr val="513BF3"/>
                </a:solidFill>
                <a:latin typeface="Inter"/>
                <a:ea typeface="Inter"/>
                <a:cs typeface="Inter"/>
                <a:sym typeface="Inter"/>
              </a:rPr>
              <a:t>Why we Built Siphyy</a:t>
            </a:r>
            <a:endParaRPr b="1" sz="4000">
              <a:solidFill>
                <a:srgbClr val="513BF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789650" y="2192963"/>
            <a:ext cx="1484400" cy="1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905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The Setup</a:t>
            </a:r>
            <a:endParaRPr b="1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635" lvl="0" marL="12700" marR="5080" rtl="0" algn="ctr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25 Uber cars. 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635" lvl="0" marL="12700" marR="5080" rtl="0" algn="ctr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4–5 years of fleet 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operations. $12k/month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 revenue. Daily cash flow, monthly P&amp;L.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23" name="Google Shape;123;p22"/>
          <p:cNvGrpSpPr/>
          <p:nvPr/>
        </p:nvGrpSpPr>
        <p:grpSpPr>
          <a:xfrm>
            <a:off x="3898663" y="1222298"/>
            <a:ext cx="768350" cy="767080"/>
            <a:chOff x="4187813" y="1396623"/>
            <a:chExt cx="768350" cy="767080"/>
          </a:xfrm>
        </p:grpSpPr>
        <p:sp>
          <p:nvSpPr>
            <p:cNvPr id="124" name="Google Shape;124;p22"/>
            <p:cNvSpPr/>
            <p:nvPr/>
          </p:nvSpPr>
          <p:spPr>
            <a:xfrm>
              <a:off x="4187813" y="1396623"/>
              <a:ext cx="768350" cy="767080"/>
            </a:xfrm>
            <a:custGeom>
              <a:rect b="b" l="l" r="r" t="t"/>
              <a:pathLst>
                <a:path extrusionOk="0" h="767080" w="768350">
                  <a:moveTo>
                    <a:pt x="384047" y="0"/>
                  </a:moveTo>
                  <a:lnTo>
                    <a:pt x="335874" y="2985"/>
                  </a:lnTo>
                  <a:lnTo>
                    <a:pt x="289485" y="11704"/>
                  </a:lnTo>
                  <a:lnTo>
                    <a:pt x="245242" y="25796"/>
                  </a:lnTo>
                  <a:lnTo>
                    <a:pt x="203505" y="44902"/>
                  </a:lnTo>
                  <a:lnTo>
                    <a:pt x="164633" y="68664"/>
                  </a:lnTo>
                  <a:lnTo>
                    <a:pt x="128986" y="96723"/>
                  </a:lnTo>
                  <a:lnTo>
                    <a:pt x="96925" y="128720"/>
                  </a:lnTo>
                  <a:lnTo>
                    <a:pt x="68808" y="164295"/>
                  </a:lnTo>
                  <a:lnTo>
                    <a:pt x="44997" y="203089"/>
                  </a:lnTo>
                  <a:lnTo>
                    <a:pt x="25850" y="244745"/>
                  </a:lnTo>
                  <a:lnTo>
                    <a:pt x="11729" y="288902"/>
                  </a:lnTo>
                  <a:lnTo>
                    <a:pt x="2992" y="335202"/>
                  </a:lnTo>
                  <a:lnTo>
                    <a:pt x="0" y="383286"/>
                  </a:lnTo>
                  <a:lnTo>
                    <a:pt x="2992" y="431369"/>
                  </a:lnTo>
                  <a:lnTo>
                    <a:pt x="11729" y="477669"/>
                  </a:lnTo>
                  <a:lnTo>
                    <a:pt x="25850" y="521826"/>
                  </a:lnTo>
                  <a:lnTo>
                    <a:pt x="44997" y="563482"/>
                  </a:lnTo>
                  <a:lnTo>
                    <a:pt x="68808" y="602276"/>
                  </a:lnTo>
                  <a:lnTo>
                    <a:pt x="96925" y="637851"/>
                  </a:lnTo>
                  <a:lnTo>
                    <a:pt x="128986" y="669848"/>
                  </a:lnTo>
                  <a:lnTo>
                    <a:pt x="164633" y="697907"/>
                  </a:lnTo>
                  <a:lnTo>
                    <a:pt x="203505" y="721669"/>
                  </a:lnTo>
                  <a:lnTo>
                    <a:pt x="245242" y="740775"/>
                  </a:lnTo>
                  <a:lnTo>
                    <a:pt x="289485" y="754867"/>
                  </a:lnTo>
                  <a:lnTo>
                    <a:pt x="335874" y="763586"/>
                  </a:lnTo>
                  <a:lnTo>
                    <a:pt x="384047" y="766571"/>
                  </a:lnTo>
                  <a:lnTo>
                    <a:pt x="432219" y="763586"/>
                  </a:lnTo>
                  <a:lnTo>
                    <a:pt x="478606" y="754867"/>
                  </a:lnTo>
                  <a:lnTo>
                    <a:pt x="522847" y="740775"/>
                  </a:lnTo>
                  <a:lnTo>
                    <a:pt x="564584" y="721669"/>
                  </a:lnTo>
                  <a:lnTo>
                    <a:pt x="603456" y="697907"/>
                  </a:lnTo>
                  <a:lnTo>
                    <a:pt x="639104" y="669848"/>
                  </a:lnTo>
                  <a:lnTo>
                    <a:pt x="671166" y="637851"/>
                  </a:lnTo>
                  <a:lnTo>
                    <a:pt x="699283" y="602276"/>
                  </a:lnTo>
                  <a:lnTo>
                    <a:pt x="723096" y="563482"/>
                  </a:lnTo>
                  <a:lnTo>
                    <a:pt x="742243" y="521826"/>
                  </a:lnTo>
                  <a:lnTo>
                    <a:pt x="756365" y="477669"/>
                  </a:lnTo>
                  <a:lnTo>
                    <a:pt x="765103" y="431369"/>
                  </a:lnTo>
                  <a:lnTo>
                    <a:pt x="768096" y="383286"/>
                  </a:lnTo>
                  <a:lnTo>
                    <a:pt x="765103" y="335202"/>
                  </a:lnTo>
                  <a:lnTo>
                    <a:pt x="756365" y="288902"/>
                  </a:lnTo>
                  <a:lnTo>
                    <a:pt x="742243" y="244745"/>
                  </a:lnTo>
                  <a:lnTo>
                    <a:pt x="723096" y="203089"/>
                  </a:lnTo>
                  <a:lnTo>
                    <a:pt x="699283" y="164295"/>
                  </a:lnTo>
                  <a:lnTo>
                    <a:pt x="671166" y="128720"/>
                  </a:lnTo>
                  <a:lnTo>
                    <a:pt x="639104" y="96723"/>
                  </a:lnTo>
                  <a:lnTo>
                    <a:pt x="603456" y="68664"/>
                  </a:lnTo>
                  <a:lnTo>
                    <a:pt x="564584" y="44902"/>
                  </a:lnTo>
                  <a:lnTo>
                    <a:pt x="522847" y="25796"/>
                  </a:lnTo>
                  <a:lnTo>
                    <a:pt x="478606" y="11704"/>
                  </a:lnTo>
                  <a:lnTo>
                    <a:pt x="432219" y="2985"/>
                  </a:lnTo>
                  <a:lnTo>
                    <a:pt x="384047" y="0"/>
                  </a:lnTo>
                  <a:close/>
                </a:path>
              </a:pathLst>
            </a:custGeom>
            <a:solidFill>
              <a:srgbClr val="513BF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5" name="Google Shape;125;p22" title="problem-management-backup-svgrepo-com.png"/>
            <p:cNvPicPr preferRelativeResize="0"/>
            <p:nvPr/>
          </p:nvPicPr>
          <p:blipFill rotWithShape="1">
            <a:blip r:embed="rId6">
              <a:alphaModFix/>
            </a:blip>
            <a:srcRect b="0" l="-2790" r="2789" t="0"/>
            <a:stretch/>
          </p:blipFill>
          <p:spPr>
            <a:xfrm>
              <a:off x="4313163" y="1532750"/>
              <a:ext cx="494813" cy="49481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1099050" y="675250"/>
            <a:ext cx="6945900" cy="1231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13BF3"/>
                </a:solidFill>
                <a:latin typeface="Inter"/>
                <a:ea typeface="Inter"/>
                <a:cs typeface="Inter"/>
                <a:sym typeface="Inter"/>
              </a:rPr>
              <a:t>The Problem: FMCG Fleet Operators</a:t>
            </a:r>
            <a:endParaRPr>
              <a:solidFill>
                <a:srgbClr val="513BF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/home/mordy/Documents/mordy/Siphyy/static/images/siphyy-light2.pngsiphyy-light2" id="131" name="Google Shape;13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00" y="4248785"/>
            <a:ext cx="1137920" cy="41783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/>
          <p:nvPr/>
        </p:nvSpPr>
        <p:spPr>
          <a:xfrm>
            <a:off x="582075" y="2199450"/>
            <a:ext cx="484459" cy="520713"/>
          </a:xfrm>
          <a:custGeom>
            <a:rect b="b" l="l" r="r" t="t"/>
            <a:pathLst>
              <a:path extrusionOk="0" h="439420" w="439419">
                <a:moveTo>
                  <a:pt x="219456" y="0"/>
                </a:moveTo>
                <a:lnTo>
                  <a:pt x="175229" y="4460"/>
                </a:lnTo>
                <a:lnTo>
                  <a:pt x="134036" y="17252"/>
                </a:lnTo>
                <a:lnTo>
                  <a:pt x="96758" y="37491"/>
                </a:lnTo>
                <a:lnTo>
                  <a:pt x="64279" y="64293"/>
                </a:lnTo>
                <a:lnTo>
                  <a:pt x="37481" y="96775"/>
                </a:lnTo>
                <a:lnTo>
                  <a:pt x="17246" y="134052"/>
                </a:lnTo>
                <a:lnTo>
                  <a:pt x="4458" y="175240"/>
                </a:lnTo>
                <a:lnTo>
                  <a:pt x="0" y="219456"/>
                </a:lnTo>
                <a:lnTo>
                  <a:pt x="4458" y="263671"/>
                </a:lnTo>
                <a:lnTo>
                  <a:pt x="17246" y="304859"/>
                </a:lnTo>
                <a:lnTo>
                  <a:pt x="37481" y="342136"/>
                </a:lnTo>
                <a:lnTo>
                  <a:pt x="64279" y="374618"/>
                </a:lnTo>
                <a:lnTo>
                  <a:pt x="96758" y="401420"/>
                </a:lnTo>
                <a:lnTo>
                  <a:pt x="134036" y="421659"/>
                </a:lnTo>
                <a:lnTo>
                  <a:pt x="175229" y="434451"/>
                </a:lnTo>
                <a:lnTo>
                  <a:pt x="219456" y="438912"/>
                </a:lnTo>
                <a:lnTo>
                  <a:pt x="263682" y="434451"/>
                </a:lnTo>
                <a:lnTo>
                  <a:pt x="304875" y="421659"/>
                </a:lnTo>
                <a:lnTo>
                  <a:pt x="342153" y="401420"/>
                </a:lnTo>
                <a:lnTo>
                  <a:pt x="374632" y="374618"/>
                </a:lnTo>
                <a:lnTo>
                  <a:pt x="401430" y="342136"/>
                </a:lnTo>
                <a:lnTo>
                  <a:pt x="421665" y="304859"/>
                </a:lnTo>
                <a:lnTo>
                  <a:pt x="434453" y="263671"/>
                </a:lnTo>
                <a:lnTo>
                  <a:pt x="438912" y="219456"/>
                </a:lnTo>
                <a:lnTo>
                  <a:pt x="434453" y="175240"/>
                </a:lnTo>
                <a:lnTo>
                  <a:pt x="421665" y="134052"/>
                </a:lnTo>
                <a:lnTo>
                  <a:pt x="401430" y="96775"/>
                </a:lnTo>
                <a:lnTo>
                  <a:pt x="374632" y="64293"/>
                </a:lnTo>
                <a:lnTo>
                  <a:pt x="342153" y="37491"/>
                </a:lnTo>
                <a:lnTo>
                  <a:pt x="304875" y="17252"/>
                </a:lnTo>
                <a:lnTo>
                  <a:pt x="263682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513BF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3"/>
          <p:cNvSpPr txBox="1"/>
          <p:nvPr/>
        </p:nvSpPr>
        <p:spPr>
          <a:xfrm>
            <a:off x="1173300" y="2267375"/>
            <a:ext cx="2245800" cy="8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Thin margins:</a:t>
            </a:r>
            <a:r>
              <a:rPr lang="en" sz="10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10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Operating $30–100k/month in fleet revenue, but lose 10–20% monthly to invisible waste (repairs, fraud, duplicates).</a:t>
            </a:r>
            <a:endParaRPr sz="1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4" name="Google Shape;134;p23"/>
          <p:cNvSpPr/>
          <p:nvPr/>
        </p:nvSpPr>
        <p:spPr>
          <a:xfrm>
            <a:off x="563067" y="3366667"/>
            <a:ext cx="484459" cy="520713"/>
          </a:xfrm>
          <a:custGeom>
            <a:rect b="b" l="l" r="r" t="t"/>
            <a:pathLst>
              <a:path extrusionOk="0" h="439420" w="439419">
                <a:moveTo>
                  <a:pt x="219456" y="0"/>
                </a:moveTo>
                <a:lnTo>
                  <a:pt x="175229" y="4460"/>
                </a:lnTo>
                <a:lnTo>
                  <a:pt x="134036" y="17252"/>
                </a:lnTo>
                <a:lnTo>
                  <a:pt x="96758" y="37491"/>
                </a:lnTo>
                <a:lnTo>
                  <a:pt x="64279" y="64293"/>
                </a:lnTo>
                <a:lnTo>
                  <a:pt x="37481" y="96775"/>
                </a:lnTo>
                <a:lnTo>
                  <a:pt x="17246" y="134052"/>
                </a:lnTo>
                <a:lnTo>
                  <a:pt x="4458" y="175240"/>
                </a:lnTo>
                <a:lnTo>
                  <a:pt x="0" y="219456"/>
                </a:lnTo>
                <a:lnTo>
                  <a:pt x="4458" y="263671"/>
                </a:lnTo>
                <a:lnTo>
                  <a:pt x="17246" y="304859"/>
                </a:lnTo>
                <a:lnTo>
                  <a:pt x="37481" y="342136"/>
                </a:lnTo>
                <a:lnTo>
                  <a:pt x="64279" y="374618"/>
                </a:lnTo>
                <a:lnTo>
                  <a:pt x="96758" y="401420"/>
                </a:lnTo>
                <a:lnTo>
                  <a:pt x="134036" y="421659"/>
                </a:lnTo>
                <a:lnTo>
                  <a:pt x="175229" y="434451"/>
                </a:lnTo>
                <a:lnTo>
                  <a:pt x="219456" y="438912"/>
                </a:lnTo>
                <a:lnTo>
                  <a:pt x="263682" y="434451"/>
                </a:lnTo>
                <a:lnTo>
                  <a:pt x="304875" y="421659"/>
                </a:lnTo>
                <a:lnTo>
                  <a:pt x="342153" y="401420"/>
                </a:lnTo>
                <a:lnTo>
                  <a:pt x="374632" y="374618"/>
                </a:lnTo>
                <a:lnTo>
                  <a:pt x="401430" y="342136"/>
                </a:lnTo>
                <a:lnTo>
                  <a:pt x="421665" y="304859"/>
                </a:lnTo>
                <a:lnTo>
                  <a:pt x="434453" y="263671"/>
                </a:lnTo>
                <a:lnTo>
                  <a:pt x="438912" y="219456"/>
                </a:lnTo>
                <a:lnTo>
                  <a:pt x="434453" y="175240"/>
                </a:lnTo>
                <a:lnTo>
                  <a:pt x="421665" y="134052"/>
                </a:lnTo>
                <a:lnTo>
                  <a:pt x="401430" y="96775"/>
                </a:lnTo>
                <a:lnTo>
                  <a:pt x="374632" y="64293"/>
                </a:lnTo>
                <a:lnTo>
                  <a:pt x="342153" y="37491"/>
                </a:lnTo>
                <a:lnTo>
                  <a:pt x="304875" y="17252"/>
                </a:lnTo>
                <a:lnTo>
                  <a:pt x="263682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513BF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3"/>
          <p:cNvSpPr txBox="1"/>
          <p:nvPr/>
        </p:nvSpPr>
        <p:spPr>
          <a:xfrm>
            <a:off x="1190121" y="3423252"/>
            <a:ext cx="22458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Duplicate work:</a:t>
            </a:r>
            <a:r>
              <a:rPr lang="en" sz="10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10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Battery replaced twice in one month. Drivers don't know. No history</a:t>
            </a:r>
            <a:endParaRPr sz="1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6" name="Google Shape;136;p23"/>
          <p:cNvSpPr/>
          <p:nvPr/>
        </p:nvSpPr>
        <p:spPr>
          <a:xfrm>
            <a:off x="3533800" y="2267375"/>
            <a:ext cx="484459" cy="520713"/>
          </a:xfrm>
          <a:custGeom>
            <a:rect b="b" l="l" r="r" t="t"/>
            <a:pathLst>
              <a:path extrusionOk="0" h="439420" w="439419">
                <a:moveTo>
                  <a:pt x="219456" y="0"/>
                </a:moveTo>
                <a:lnTo>
                  <a:pt x="175229" y="4460"/>
                </a:lnTo>
                <a:lnTo>
                  <a:pt x="134036" y="17252"/>
                </a:lnTo>
                <a:lnTo>
                  <a:pt x="96758" y="37491"/>
                </a:lnTo>
                <a:lnTo>
                  <a:pt x="64279" y="64293"/>
                </a:lnTo>
                <a:lnTo>
                  <a:pt x="37481" y="96775"/>
                </a:lnTo>
                <a:lnTo>
                  <a:pt x="17246" y="134052"/>
                </a:lnTo>
                <a:lnTo>
                  <a:pt x="4458" y="175240"/>
                </a:lnTo>
                <a:lnTo>
                  <a:pt x="0" y="219456"/>
                </a:lnTo>
                <a:lnTo>
                  <a:pt x="4458" y="263671"/>
                </a:lnTo>
                <a:lnTo>
                  <a:pt x="17246" y="304859"/>
                </a:lnTo>
                <a:lnTo>
                  <a:pt x="37481" y="342136"/>
                </a:lnTo>
                <a:lnTo>
                  <a:pt x="64279" y="374618"/>
                </a:lnTo>
                <a:lnTo>
                  <a:pt x="96758" y="401420"/>
                </a:lnTo>
                <a:lnTo>
                  <a:pt x="134036" y="421659"/>
                </a:lnTo>
                <a:lnTo>
                  <a:pt x="175229" y="434451"/>
                </a:lnTo>
                <a:lnTo>
                  <a:pt x="219456" y="438912"/>
                </a:lnTo>
                <a:lnTo>
                  <a:pt x="263682" y="434451"/>
                </a:lnTo>
                <a:lnTo>
                  <a:pt x="304875" y="421659"/>
                </a:lnTo>
                <a:lnTo>
                  <a:pt x="342153" y="401420"/>
                </a:lnTo>
                <a:lnTo>
                  <a:pt x="374632" y="374618"/>
                </a:lnTo>
                <a:lnTo>
                  <a:pt x="401430" y="342136"/>
                </a:lnTo>
                <a:lnTo>
                  <a:pt x="421665" y="304859"/>
                </a:lnTo>
                <a:lnTo>
                  <a:pt x="434453" y="263671"/>
                </a:lnTo>
                <a:lnTo>
                  <a:pt x="438912" y="219456"/>
                </a:lnTo>
                <a:lnTo>
                  <a:pt x="434453" y="175240"/>
                </a:lnTo>
                <a:lnTo>
                  <a:pt x="421665" y="134052"/>
                </a:lnTo>
                <a:lnTo>
                  <a:pt x="401430" y="96775"/>
                </a:lnTo>
                <a:lnTo>
                  <a:pt x="374632" y="64293"/>
                </a:lnTo>
                <a:lnTo>
                  <a:pt x="342153" y="37491"/>
                </a:lnTo>
                <a:lnTo>
                  <a:pt x="304875" y="17252"/>
                </a:lnTo>
                <a:lnTo>
                  <a:pt x="263682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513BF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3"/>
          <p:cNvSpPr txBox="1"/>
          <p:nvPr/>
        </p:nvSpPr>
        <p:spPr>
          <a:xfrm>
            <a:off x="4130064" y="2338038"/>
            <a:ext cx="22278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No supplier truth:</a:t>
            </a:r>
            <a:r>
              <a:rPr lang="en" sz="10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10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Can't verify original vs. counterfeit parts. No audit trail.</a:t>
            </a:r>
            <a:endParaRPr sz="1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8" name="Google Shape;138;p23"/>
          <p:cNvSpPr/>
          <p:nvPr/>
        </p:nvSpPr>
        <p:spPr>
          <a:xfrm>
            <a:off x="3525908" y="3334892"/>
            <a:ext cx="484459" cy="520713"/>
          </a:xfrm>
          <a:custGeom>
            <a:rect b="b" l="l" r="r" t="t"/>
            <a:pathLst>
              <a:path extrusionOk="0" h="439420" w="439419">
                <a:moveTo>
                  <a:pt x="219456" y="0"/>
                </a:moveTo>
                <a:lnTo>
                  <a:pt x="175229" y="4460"/>
                </a:lnTo>
                <a:lnTo>
                  <a:pt x="134036" y="17252"/>
                </a:lnTo>
                <a:lnTo>
                  <a:pt x="96758" y="37491"/>
                </a:lnTo>
                <a:lnTo>
                  <a:pt x="64279" y="64293"/>
                </a:lnTo>
                <a:lnTo>
                  <a:pt x="37481" y="96775"/>
                </a:lnTo>
                <a:lnTo>
                  <a:pt x="17246" y="134052"/>
                </a:lnTo>
                <a:lnTo>
                  <a:pt x="4458" y="175240"/>
                </a:lnTo>
                <a:lnTo>
                  <a:pt x="0" y="219456"/>
                </a:lnTo>
                <a:lnTo>
                  <a:pt x="4458" y="263671"/>
                </a:lnTo>
                <a:lnTo>
                  <a:pt x="17246" y="304859"/>
                </a:lnTo>
                <a:lnTo>
                  <a:pt x="37481" y="342136"/>
                </a:lnTo>
                <a:lnTo>
                  <a:pt x="64279" y="374618"/>
                </a:lnTo>
                <a:lnTo>
                  <a:pt x="96758" y="401420"/>
                </a:lnTo>
                <a:lnTo>
                  <a:pt x="134036" y="421659"/>
                </a:lnTo>
                <a:lnTo>
                  <a:pt x="175229" y="434451"/>
                </a:lnTo>
                <a:lnTo>
                  <a:pt x="219456" y="438912"/>
                </a:lnTo>
                <a:lnTo>
                  <a:pt x="263682" y="434451"/>
                </a:lnTo>
                <a:lnTo>
                  <a:pt x="304875" y="421659"/>
                </a:lnTo>
                <a:lnTo>
                  <a:pt x="342153" y="401420"/>
                </a:lnTo>
                <a:lnTo>
                  <a:pt x="374632" y="374618"/>
                </a:lnTo>
                <a:lnTo>
                  <a:pt x="401430" y="342136"/>
                </a:lnTo>
                <a:lnTo>
                  <a:pt x="421665" y="304859"/>
                </a:lnTo>
                <a:lnTo>
                  <a:pt x="434453" y="263671"/>
                </a:lnTo>
                <a:lnTo>
                  <a:pt x="438912" y="219456"/>
                </a:lnTo>
                <a:lnTo>
                  <a:pt x="434453" y="175240"/>
                </a:lnTo>
                <a:lnTo>
                  <a:pt x="421665" y="134052"/>
                </a:lnTo>
                <a:lnTo>
                  <a:pt x="401430" y="96775"/>
                </a:lnTo>
                <a:lnTo>
                  <a:pt x="374632" y="64293"/>
                </a:lnTo>
                <a:lnTo>
                  <a:pt x="342153" y="37491"/>
                </a:lnTo>
                <a:lnTo>
                  <a:pt x="304875" y="17252"/>
                </a:lnTo>
                <a:lnTo>
                  <a:pt x="263682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513BF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3"/>
          <p:cNvSpPr txBox="1"/>
          <p:nvPr/>
        </p:nvSpPr>
        <p:spPr>
          <a:xfrm>
            <a:off x="4130075" y="3416275"/>
            <a:ext cx="23862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Operations on WhatsApp + paper.</a:t>
            </a:r>
            <a:r>
              <a:rPr lang="en" sz="10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 Procurement approval? Untracked. Fuel siphoning? Undetected.</a:t>
            </a:r>
            <a:endParaRPr sz="1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0" name="Google Shape;140;p23"/>
          <p:cNvSpPr/>
          <p:nvPr/>
        </p:nvSpPr>
        <p:spPr>
          <a:xfrm>
            <a:off x="6418800" y="2338075"/>
            <a:ext cx="484459" cy="520713"/>
          </a:xfrm>
          <a:custGeom>
            <a:rect b="b" l="l" r="r" t="t"/>
            <a:pathLst>
              <a:path extrusionOk="0" h="439420" w="439419">
                <a:moveTo>
                  <a:pt x="219456" y="0"/>
                </a:moveTo>
                <a:lnTo>
                  <a:pt x="175229" y="4460"/>
                </a:lnTo>
                <a:lnTo>
                  <a:pt x="134036" y="17252"/>
                </a:lnTo>
                <a:lnTo>
                  <a:pt x="96758" y="37491"/>
                </a:lnTo>
                <a:lnTo>
                  <a:pt x="64279" y="64293"/>
                </a:lnTo>
                <a:lnTo>
                  <a:pt x="37481" y="96775"/>
                </a:lnTo>
                <a:lnTo>
                  <a:pt x="17246" y="134052"/>
                </a:lnTo>
                <a:lnTo>
                  <a:pt x="4458" y="175240"/>
                </a:lnTo>
                <a:lnTo>
                  <a:pt x="0" y="219456"/>
                </a:lnTo>
                <a:lnTo>
                  <a:pt x="4458" y="263671"/>
                </a:lnTo>
                <a:lnTo>
                  <a:pt x="17246" y="304859"/>
                </a:lnTo>
                <a:lnTo>
                  <a:pt x="37481" y="342136"/>
                </a:lnTo>
                <a:lnTo>
                  <a:pt x="64279" y="374618"/>
                </a:lnTo>
                <a:lnTo>
                  <a:pt x="96758" y="401420"/>
                </a:lnTo>
                <a:lnTo>
                  <a:pt x="134036" y="421659"/>
                </a:lnTo>
                <a:lnTo>
                  <a:pt x="175229" y="434451"/>
                </a:lnTo>
                <a:lnTo>
                  <a:pt x="219456" y="438912"/>
                </a:lnTo>
                <a:lnTo>
                  <a:pt x="263682" y="434451"/>
                </a:lnTo>
                <a:lnTo>
                  <a:pt x="304875" y="421659"/>
                </a:lnTo>
                <a:lnTo>
                  <a:pt x="342153" y="401420"/>
                </a:lnTo>
                <a:lnTo>
                  <a:pt x="374632" y="374618"/>
                </a:lnTo>
                <a:lnTo>
                  <a:pt x="401430" y="342136"/>
                </a:lnTo>
                <a:lnTo>
                  <a:pt x="421665" y="304859"/>
                </a:lnTo>
                <a:lnTo>
                  <a:pt x="434453" y="263671"/>
                </a:lnTo>
                <a:lnTo>
                  <a:pt x="438912" y="219456"/>
                </a:lnTo>
                <a:lnTo>
                  <a:pt x="434453" y="175240"/>
                </a:lnTo>
                <a:lnTo>
                  <a:pt x="421665" y="134052"/>
                </a:lnTo>
                <a:lnTo>
                  <a:pt x="401430" y="96775"/>
                </a:lnTo>
                <a:lnTo>
                  <a:pt x="374632" y="64293"/>
                </a:lnTo>
                <a:lnTo>
                  <a:pt x="342153" y="37491"/>
                </a:lnTo>
                <a:lnTo>
                  <a:pt x="304875" y="17252"/>
                </a:lnTo>
                <a:lnTo>
                  <a:pt x="263682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513BF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3"/>
          <p:cNvSpPr txBox="1"/>
          <p:nvPr/>
        </p:nvSpPr>
        <p:spPr>
          <a:xfrm>
            <a:off x="7042387" y="2387739"/>
            <a:ext cx="1944000" cy="8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Tender risk:</a:t>
            </a:r>
            <a:endParaRPr b="1" sz="10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Can't bid</a:t>
            </a:r>
            <a:r>
              <a:rPr lang="en" sz="10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0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confidently. </a:t>
            </a:r>
            <a:endParaRPr sz="10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"Will my fleet hold up?" → Hedge with extra vehicles → margin compression.</a:t>
            </a:r>
            <a:endParaRPr sz="10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0887" y="3448095"/>
            <a:ext cx="294426" cy="29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7504" y="3479820"/>
            <a:ext cx="294426" cy="294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16452" y="2451247"/>
            <a:ext cx="294426" cy="29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85858" y="2321924"/>
            <a:ext cx="364475" cy="364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7090" y="2318708"/>
            <a:ext cx="294426" cy="294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home/mordy/Documents/mordy/Siphyy/static/images/siphyy-light2.pngsiphyy-light2" id="151" name="Google Shape;15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00" y="4248785"/>
            <a:ext cx="1137920" cy="4178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" name="Google Shape;152;p24"/>
          <p:cNvGrpSpPr/>
          <p:nvPr/>
        </p:nvGrpSpPr>
        <p:grpSpPr>
          <a:xfrm>
            <a:off x="6720958" y="1486761"/>
            <a:ext cx="1252989" cy="1254426"/>
            <a:chOff x="6684133" y="2005496"/>
            <a:chExt cx="1252989" cy="1254426"/>
          </a:xfrm>
        </p:grpSpPr>
        <p:pic>
          <p:nvPicPr>
            <p:cNvPr id="153" name="Google Shape;153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684133" y="2005496"/>
              <a:ext cx="1252989" cy="12544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24" title="shield-warning-svgrepo-com.png"/>
            <p:cNvPicPr preferRelativeResize="0"/>
            <p:nvPr/>
          </p:nvPicPr>
          <p:blipFill rotWithShape="1">
            <a:blip r:embed="rId6">
              <a:alphaModFix/>
            </a:blip>
            <a:srcRect b="0" l="69" r="69" t="0"/>
            <a:stretch/>
          </p:blipFill>
          <p:spPr>
            <a:xfrm>
              <a:off x="6701027" y="2022348"/>
              <a:ext cx="1097400" cy="1098900"/>
            </a:xfrm>
            <a:prstGeom prst="flowChartOffpageConnector">
              <a:avLst/>
            </a:prstGeom>
            <a:noFill/>
            <a:ln>
              <a:noFill/>
            </a:ln>
          </p:spPr>
        </p:pic>
      </p:grpSp>
      <p:sp>
        <p:nvSpPr>
          <p:cNvPr id="155" name="Google Shape;155;p24"/>
          <p:cNvSpPr txBox="1"/>
          <p:nvPr/>
        </p:nvSpPr>
        <p:spPr>
          <a:xfrm>
            <a:off x="664250" y="577200"/>
            <a:ext cx="4647600" cy="12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4000">
                <a:solidFill>
                  <a:srgbClr val="513BF3"/>
                </a:solidFill>
                <a:latin typeface="Inter"/>
                <a:ea typeface="Inter"/>
                <a:cs typeface="Inter"/>
                <a:sym typeface="Inter"/>
              </a:rPr>
              <a:t>Why Existing Tools Don't Work</a:t>
            </a:r>
            <a:endParaRPr b="1" sz="4000">
              <a:solidFill>
                <a:srgbClr val="513BF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6" name="Google Shape;156;p24"/>
          <p:cNvSpPr txBox="1"/>
          <p:nvPr/>
        </p:nvSpPr>
        <p:spPr>
          <a:xfrm>
            <a:off x="664250" y="1994150"/>
            <a:ext cx="56751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Trackers and Last mile delivery (Leta, Tracksolid Pro, etc.)</a:t>
            </a:r>
            <a:endParaRPr b="1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Optimize routing and ETA. Don't address root fleet problems: breakdown prevention, fraud detection, cost governance. Solve symptoms, not causes.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57" name="Google Shape;157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36307" y="3349752"/>
            <a:ext cx="731520" cy="7299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" name="Google Shape;158;p24"/>
          <p:cNvGrpSpPr/>
          <p:nvPr/>
        </p:nvGrpSpPr>
        <p:grpSpPr>
          <a:xfrm>
            <a:off x="8097439" y="4075602"/>
            <a:ext cx="886114" cy="886114"/>
            <a:chOff x="8097439" y="4075602"/>
            <a:chExt cx="886114" cy="886114"/>
          </a:xfrm>
        </p:grpSpPr>
        <p:pic>
          <p:nvPicPr>
            <p:cNvPr id="159" name="Google Shape;159;p2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097439" y="4075602"/>
              <a:ext cx="886114" cy="8861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24" title="clock-svgrepo-com.png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113776" y="4091940"/>
              <a:ext cx="731520" cy="7315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1" name="Google Shape;161;p24"/>
          <p:cNvGrpSpPr/>
          <p:nvPr/>
        </p:nvGrpSpPr>
        <p:grpSpPr>
          <a:xfrm>
            <a:off x="6720947" y="0"/>
            <a:ext cx="886114" cy="725714"/>
            <a:chOff x="7817022" y="0"/>
            <a:chExt cx="886114" cy="725714"/>
          </a:xfrm>
        </p:grpSpPr>
        <p:pic>
          <p:nvPicPr>
            <p:cNvPr id="162" name="Google Shape;162;p2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817022" y="0"/>
              <a:ext cx="886114" cy="7257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24" title="wrench-svgrepo-com.png"/>
            <p:cNvPicPr preferRelativeResize="0"/>
            <p:nvPr/>
          </p:nvPicPr>
          <p:blipFill rotWithShape="1">
            <a:blip r:embed="rId11">
              <a:alphaModFix/>
            </a:blip>
            <a:srcRect b="10000" l="0" r="0" t="10000"/>
            <a:stretch/>
          </p:blipFill>
          <p:spPr>
            <a:xfrm>
              <a:off x="7833360" y="0"/>
              <a:ext cx="731520" cy="5852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4" name="Google Shape;164;p24" title="heavy-dollar-sign-svgrepo-com.png"/>
          <p:cNvPicPr preferRelativeResize="0"/>
          <p:nvPr/>
        </p:nvPicPr>
        <p:blipFill rotWithShape="1">
          <a:blip r:embed="rId12">
            <a:alphaModFix/>
          </a:blip>
          <a:srcRect b="0" l="14864" r="14856" t="0"/>
          <a:stretch/>
        </p:blipFill>
        <p:spPr>
          <a:xfrm>
            <a:off x="8421265" y="2530556"/>
            <a:ext cx="771144" cy="10972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" name="Google Shape;165;p24"/>
          <p:cNvGrpSpPr/>
          <p:nvPr/>
        </p:nvGrpSpPr>
        <p:grpSpPr>
          <a:xfrm>
            <a:off x="6054725" y="4290059"/>
            <a:ext cx="1252975" cy="853439"/>
            <a:chOff x="6054725" y="4290059"/>
            <a:chExt cx="1252975" cy="853439"/>
          </a:xfrm>
        </p:grpSpPr>
        <p:pic>
          <p:nvPicPr>
            <p:cNvPr id="166" name="Google Shape;166;p24"/>
            <p:cNvPicPr preferRelativeResize="0"/>
            <p:nvPr/>
          </p:nvPicPr>
          <p:blipFill rotWithShape="1">
            <a:blip r:embed="rId13">
              <a:alphaModFix/>
            </a:blip>
            <a:srcRect b="58887" l="0" r="0" t="-1923"/>
            <a:stretch/>
          </p:blipFill>
          <p:spPr>
            <a:xfrm>
              <a:off x="6054725" y="4866044"/>
              <a:ext cx="1252975" cy="270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24" title="leaf-svgrepo-com.png"/>
            <p:cNvPicPr preferRelativeResize="0"/>
            <p:nvPr/>
          </p:nvPicPr>
          <p:blipFill rotWithShape="1">
            <a:blip r:embed="rId14">
              <a:alphaModFix/>
            </a:blip>
            <a:srcRect b="11106" l="0" r="0" t="11114"/>
            <a:stretch/>
          </p:blipFill>
          <p:spPr>
            <a:xfrm>
              <a:off x="6071616" y="4290059"/>
              <a:ext cx="1097280" cy="853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8" name="Google Shape;168;p24"/>
          <p:cNvGrpSpPr/>
          <p:nvPr/>
        </p:nvGrpSpPr>
        <p:grpSpPr>
          <a:xfrm>
            <a:off x="8173915" y="725715"/>
            <a:ext cx="970084" cy="1252989"/>
            <a:chOff x="8173915" y="920365"/>
            <a:chExt cx="970084" cy="1252989"/>
          </a:xfrm>
        </p:grpSpPr>
        <p:pic>
          <p:nvPicPr>
            <p:cNvPr id="169" name="Google Shape;169;p24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8173915" y="920365"/>
              <a:ext cx="970084" cy="12529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24" title="location-global-svgrepo-com.png"/>
            <p:cNvPicPr preferRelativeResize="0"/>
            <p:nvPr/>
          </p:nvPicPr>
          <p:blipFill rotWithShape="1">
            <a:blip r:embed="rId16">
              <a:alphaModFix/>
            </a:blip>
            <a:srcRect b="0" l="6529" r="6529" t="0"/>
            <a:stretch/>
          </p:blipFill>
          <p:spPr>
            <a:xfrm>
              <a:off x="8189975" y="937259"/>
              <a:ext cx="954024" cy="10972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1" name="Google Shape;171;p24"/>
          <p:cNvSpPr txBox="1"/>
          <p:nvPr/>
        </p:nvSpPr>
        <p:spPr>
          <a:xfrm>
            <a:off x="664250" y="3107475"/>
            <a:ext cx="55482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Generic ERPs (Odoo, SAP)</a:t>
            </a:r>
            <a:endParaRPr b="1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Solve everything. Require heavy customization, specialist teams, and months to deploy. Built for global ops, not African fleet ops.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72" name="Google Shape;172;p24"/>
          <p:cNvGrpSpPr/>
          <p:nvPr/>
        </p:nvGrpSpPr>
        <p:grpSpPr>
          <a:xfrm>
            <a:off x="7019974" y="3024333"/>
            <a:ext cx="759955" cy="907621"/>
            <a:chOff x="7019974" y="3216626"/>
            <a:chExt cx="759955" cy="907621"/>
          </a:xfrm>
        </p:grpSpPr>
        <p:pic>
          <p:nvPicPr>
            <p:cNvPr id="173" name="Google Shape;173;p24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7019974" y="3393857"/>
              <a:ext cx="731525" cy="730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24" title="car-breakdown-svgrepo-com.png"/>
            <p:cNvPicPr preferRelativeResize="0"/>
            <p:nvPr/>
          </p:nvPicPr>
          <p:blipFill rotWithShape="1">
            <a:blip r:embed="rId18">
              <a:alphaModFix/>
            </a:blip>
            <a:srcRect b="109" l="0" r="0" t="99"/>
            <a:stretch/>
          </p:blipFill>
          <p:spPr>
            <a:xfrm>
              <a:off x="7048409" y="3216626"/>
              <a:ext cx="731520" cy="7299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home/mordy/Documents/mordy/Siphyy/static/images/siphyy-light2.pngsiphyy-light2" id="179" name="Google Shape;17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00" y="4248785"/>
            <a:ext cx="1137920" cy="41783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5"/>
          <p:cNvSpPr txBox="1"/>
          <p:nvPr/>
        </p:nvSpPr>
        <p:spPr>
          <a:xfrm>
            <a:off x="664250" y="577200"/>
            <a:ext cx="30369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4000">
                <a:solidFill>
                  <a:srgbClr val="513BF3"/>
                </a:solidFill>
                <a:latin typeface="Inter"/>
                <a:ea typeface="Inter"/>
                <a:cs typeface="Inter"/>
                <a:sym typeface="Inter"/>
              </a:rPr>
              <a:t>Our Thesis</a:t>
            </a:r>
            <a:endParaRPr b="1" sz="4000">
              <a:solidFill>
                <a:srgbClr val="513BF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1" name="Google Shape;181;p25"/>
          <p:cNvSpPr txBox="1"/>
          <p:nvPr/>
        </p:nvSpPr>
        <p:spPr>
          <a:xfrm>
            <a:off x="664250" y="1854075"/>
            <a:ext cx="4113900" cy="14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Purpose-built for FMCG fleets in Africa.</a:t>
            </a:r>
            <a:endParaRPr b="1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50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b="1" lang="en" sz="26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Fix fleet operations at the root layer: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System of record + Governance + Anomaly detection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50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133800" y="476875"/>
            <a:ext cx="3822600" cy="4037700"/>
          </a:xfrm>
          <a:prstGeom prst="wedgeEllipseCallout">
            <a:avLst>
              <a:gd fmla="val 60966" name="adj1"/>
              <a:gd fmla="val 187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type="title"/>
          </p:nvPr>
        </p:nvSpPr>
        <p:spPr>
          <a:xfrm>
            <a:off x="626050" y="619225"/>
            <a:ext cx="8412000" cy="9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000">
                <a:solidFill>
                  <a:srgbClr val="513BF3"/>
                </a:solidFill>
                <a:latin typeface="Inter"/>
                <a:ea typeface="Inter"/>
                <a:cs typeface="Inter"/>
                <a:sym typeface="Inter"/>
              </a:rPr>
              <a:t>Market Sizing from Kenya to East Africa Scale</a:t>
            </a:r>
            <a:endParaRPr sz="3000">
              <a:solidFill>
                <a:srgbClr val="513BF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/home/mordy/Documents/mordy/Siphyy/static/images/siphyy-light2.pngsiphyy-light2" id="188" name="Google Shape;18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100" y="4248785"/>
            <a:ext cx="1137920" cy="41783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/>
        </p:nvSpPr>
        <p:spPr>
          <a:xfrm>
            <a:off x="4068350" y="1708825"/>
            <a:ext cx="46974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Venture-Scale TAM (Multi-Segment + Multi-Region)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90" name="Google Shape;190;p26"/>
          <p:cNvGrpSpPr/>
          <p:nvPr/>
        </p:nvGrpSpPr>
        <p:grpSpPr>
          <a:xfrm>
            <a:off x="6960845" y="3609453"/>
            <a:ext cx="2183495" cy="1532724"/>
            <a:chOff x="4791619" y="1756714"/>
            <a:chExt cx="4352193" cy="3384243"/>
          </a:xfrm>
        </p:grpSpPr>
        <p:grpSp>
          <p:nvGrpSpPr>
            <p:cNvPr id="191" name="Google Shape;191;p26"/>
            <p:cNvGrpSpPr/>
            <p:nvPr/>
          </p:nvGrpSpPr>
          <p:grpSpPr>
            <a:xfrm>
              <a:off x="4791619" y="1756714"/>
              <a:ext cx="4352193" cy="3384243"/>
              <a:chOff x="4006988" y="1146047"/>
              <a:chExt cx="5137150" cy="3994622"/>
            </a:xfrm>
          </p:grpSpPr>
          <p:sp>
            <p:nvSpPr>
              <p:cNvPr id="192" name="Google Shape;192;p26"/>
              <p:cNvSpPr/>
              <p:nvPr/>
            </p:nvSpPr>
            <p:spPr>
              <a:xfrm>
                <a:off x="4006988" y="3238044"/>
                <a:ext cx="5137150" cy="1902625"/>
              </a:xfrm>
              <a:custGeom>
                <a:rect b="b" l="l" r="r" t="t"/>
                <a:pathLst>
                  <a:path extrusionOk="0" h="2571115" w="5137150">
                    <a:moveTo>
                      <a:pt x="5137023" y="0"/>
                    </a:moveTo>
                    <a:lnTo>
                      <a:pt x="642747" y="0"/>
                    </a:lnTo>
                    <a:lnTo>
                      <a:pt x="0" y="2570988"/>
                    </a:lnTo>
                    <a:lnTo>
                      <a:pt x="5137023" y="2570988"/>
                    </a:lnTo>
                    <a:lnTo>
                      <a:pt x="5137023" y="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32"/>
              </a:p>
            </p:txBody>
          </p:sp>
          <p:pic>
            <p:nvPicPr>
              <p:cNvPr id="193" name="Google Shape;193;p2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864351" y="1146047"/>
                <a:ext cx="2289048" cy="297484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4" name="Google Shape;194;p26"/>
              <p:cNvSpPr/>
              <p:nvPr/>
            </p:nvSpPr>
            <p:spPr>
              <a:xfrm>
                <a:off x="5919215" y="1200911"/>
                <a:ext cx="2057400" cy="1371600"/>
              </a:xfrm>
              <a:custGeom>
                <a:rect b="b" l="l" r="r" t="t"/>
                <a:pathLst>
                  <a:path extrusionOk="0" h="1371600" w="2057400">
                    <a:moveTo>
                      <a:pt x="0" y="1371600"/>
                    </a:moveTo>
                    <a:lnTo>
                      <a:pt x="2057399" y="1371600"/>
                    </a:lnTo>
                    <a:lnTo>
                      <a:pt x="2057399" y="0"/>
                    </a:lnTo>
                    <a:lnTo>
                      <a:pt x="0" y="0"/>
                    </a:lnTo>
                    <a:lnTo>
                      <a:pt x="0" y="137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32"/>
              </a:p>
            </p:txBody>
          </p:sp>
          <p:sp>
            <p:nvSpPr>
              <p:cNvPr id="195" name="Google Shape;195;p26"/>
              <p:cNvSpPr/>
              <p:nvPr/>
            </p:nvSpPr>
            <p:spPr>
              <a:xfrm>
                <a:off x="5919215" y="2572511"/>
                <a:ext cx="2057400" cy="1371600"/>
              </a:xfrm>
              <a:custGeom>
                <a:rect b="b" l="l" r="r" t="t"/>
                <a:pathLst>
                  <a:path extrusionOk="0" h="1371600" w="2057400">
                    <a:moveTo>
                      <a:pt x="2057399" y="0"/>
                    </a:moveTo>
                    <a:lnTo>
                      <a:pt x="0" y="0"/>
                    </a:lnTo>
                    <a:lnTo>
                      <a:pt x="0" y="1371600"/>
                    </a:lnTo>
                    <a:lnTo>
                      <a:pt x="2057399" y="1371600"/>
                    </a:lnTo>
                    <a:lnTo>
                      <a:pt x="2057399" y="0"/>
                    </a:lnTo>
                    <a:close/>
                  </a:path>
                </a:pathLst>
              </a:custGeom>
              <a:solidFill>
                <a:srgbClr val="513BF3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32"/>
              </a:p>
            </p:txBody>
          </p:sp>
          <p:pic>
            <p:nvPicPr>
              <p:cNvPr id="196" name="Google Shape;196;p26" title="siphyy-light2.png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113091" y="1247400"/>
                <a:ext cx="753724" cy="2599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7" name="Google Shape;197;p26"/>
              <p:cNvSpPr/>
              <p:nvPr/>
            </p:nvSpPr>
            <p:spPr>
              <a:xfrm>
                <a:off x="6161531" y="1740407"/>
                <a:ext cx="1371600" cy="44450"/>
              </a:xfrm>
              <a:custGeom>
                <a:rect b="b" l="l" r="r" t="t"/>
                <a:pathLst>
                  <a:path extrusionOk="0" h="44450" w="1371600">
                    <a:moveTo>
                      <a:pt x="1349501" y="0"/>
                    </a:moveTo>
                    <a:lnTo>
                      <a:pt x="22097" y="0"/>
                    </a:lnTo>
                    <a:lnTo>
                      <a:pt x="13501" y="1738"/>
                    </a:lnTo>
                    <a:lnTo>
                      <a:pt x="6476" y="6476"/>
                    </a:lnTo>
                    <a:lnTo>
                      <a:pt x="1738" y="13501"/>
                    </a:lnTo>
                    <a:lnTo>
                      <a:pt x="0" y="22097"/>
                    </a:lnTo>
                    <a:lnTo>
                      <a:pt x="1738" y="30694"/>
                    </a:lnTo>
                    <a:lnTo>
                      <a:pt x="6476" y="37718"/>
                    </a:lnTo>
                    <a:lnTo>
                      <a:pt x="13501" y="42457"/>
                    </a:lnTo>
                    <a:lnTo>
                      <a:pt x="22097" y="44195"/>
                    </a:lnTo>
                    <a:lnTo>
                      <a:pt x="1349501" y="44195"/>
                    </a:lnTo>
                    <a:lnTo>
                      <a:pt x="1358098" y="42457"/>
                    </a:lnTo>
                    <a:lnTo>
                      <a:pt x="1365122" y="37718"/>
                    </a:lnTo>
                    <a:lnTo>
                      <a:pt x="1369861" y="30694"/>
                    </a:lnTo>
                    <a:lnTo>
                      <a:pt x="1371599" y="22097"/>
                    </a:lnTo>
                    <a:lnTo>
                      <a:pt x="1369861" y="13501"/>
                    </a:lnTo>
                    <a:lnTo>
                      <a:pt x="1365122" y="6476"/>
                    </a:lnTo>
                    <a:lnTo>
                      <a:pt x="1358098" y="1738"/>
                    </a:lnTo>
                    <a:lnTo>
                      <a:pt x="1349501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32"/>
              </a:p>
            </p:txBody>
          </p:sp>
          <p:sp>
            <p:nvSpPr>
              <p:cNvPr id="198" name="Google Shape;198;p26"/>
              <p:cNvSpPr/>
              <p:nvPr/>
            </p:nvSpPr>
            <p:spPr>
              <a:xfrm>
                <a:off x="6161531" y="1840991"/>
                <a:ext cx="1097279" cy="44450"/>
              </a:xfrm>
              <a:custGeom>
                <a:rect b="b" l="l" r="r" t="t"/>
                <a:pathLst>
                  <a:path extrusionOk="0" h="44450" w="1097279">
                    <a:moveTo>
                      <a:pt x="1075182" y="0"/>
                    </a:moveTo>
                    <a:lnTo>
                      <a:pt x="22097" y="0"/>
                    </a:lnTo>
                    <a:lnTo>
                      <a:pt x="13501" y="1738"/>
                    </a:lnTo>
                    <a:lnTo>
                      <a:pt x="6476" y="6477"/>
                    </a:lnTo>
                    <a:lnTo>
                      <a:pt x="1738" y="13501"/>
                    </a:lnTo>
                    <a:lnTo>
                      <a:pt x="0" y="22098"/>
                    </a:lnTo>
                    <a:lnTo>
                      <a:pt x="1738" y="30694"/>
                    </a:lnTo>
                    <a:lnTo>
                      <a:pt x="6476" y="37719"/>
                    </a:lnTo>
                    <a:lnTo>
                      <a:pt x="13501" y="42457"/>
                    </a:lnTo>
                    <a:lnTo>
                      <a:pt x="22097" y="44196"/>
                    </a:lnTo>
                    <a:lnTo>
                      <a:pt x="1075182" y="44196"/>
                    </a:lnTo>
                    <a:lnTo>
                      <a:pt x="1083778" y="42457"/>
                    </a:lnTo>
                    <a:lnTo>
                      <a:pt x="1090802" y="37719"/>
                    </a:lnTo>
                    <a:lnTo>
                      <a:pt x="1095541" y="30694"/>
                    </a:lnTo>
                    <a:lnTo>
                      <a:pt x="1097279" y="22098"/>
                    </a:lnTo>
                    <a:lnTo>
                      <a:pt x="1095541" y="13501"/>
                    </a:lnTo>
                    <a:lnTo>
                      <a:pt x="1090803" y="6477"/>
                    </a:lnTo>
                    <a:lnTo>
                      <a:pt x="1083778" y="1738"/>
                    </a:lnTo>
                    <a:lnTo>
                      <a:pt x="1075182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32"/>
              </a:p>
            </p:txBody>
          </p:sp>
          <p:sp>
            <p:nvSpPr>
              <p:cNvPr id="199" name="Google Shape;199;p26"/>
              <p:cNvSpPr/>
              <p:nvPr/>
            </p:nvSpPr>
            <p:spPr>
              <a:xfrm>
                <a:off x="6161531" y="1941575"/>
                <a:ext cx="822959" cy="44450"/>
              </a:xfrm>
              <a:custGeom>
                <a:rect b="b" l="l" r="r" t="t"/>
                <a:pathLst>
                  <a:path extrusionOk="0" h="44450" w="822959">
                    <a:moveTo>
                      <a:pt x="800862" y="0"/>
                    </a:moveTo>
                    <a:lnTo>
                      <a:pt x="22097" y="0"/>
                    </a:lnTo>
                    <a:lnTo>
                      <a:pt x="13501" y="1738"/>
                    </a:lnTo>
                    <a:lnTo>
                      <a:pt x="6476" y="6477"/>
                    </a:lnTo>
                    <a:lnTo>
                      <a:pt x="1738" y="13501"/>
                    </a:lnTo>
                    <a:lnTo>
                      <a:pt x="0" y="22098"/>
                    </a:lnTo>
                    <a:lnTo>
                      <a:pt x="1738" y="30694"/>
                    </a:lnTo>
                    <a:lnTo>
                      <a:pt x="6476" y="37719"/>
                    </a:lnTo>
                    <a:lnTo>
                      <a:pt x="13501" y="42457"/>
                    </a:lnTo>
                    <a:lnTo>
                      <a:pt x="22097" y="44196"/>
                    </a:lnTo>
                    <a:lnTo>
                      <a:pt x="800862" y="44196"/>
                    </a:lnTo>
                    <a:lnTo>
                      <a:pt x="809458" y="42457"/>
                    </a:lnTo>
                    <a:lnTo>
                      <a:pt x="816482" y="37719"/>
                    </a:lnTo>
                    <a:lnTo>
                      <a:pt x="821221" y="30694"/>
                    </a:lnTo>
                    <a:lnTo>
                      <a:pt x="822960" y="22098"/>
                    </a:lnTo>
                    <a:lnTo>
                      <a:pt x="821221" y="13501"/>
                    </a:lnTo>
                    <a:lnTo>
                      <a:pt x="816483" y="6477"/>
                    </a:lnTo>
                    <a:lnTo>
                      <a:pt x="809458" y="1738"/>
                    </a:lnTo>
                    <a:lnTo>
                      <a:pt x="800862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32"/>
              </a:p>
            </p:txBody>
          </p:sp>
        </p:grpSp>
        <p:pic>
          <p:nvPicPr>
            <p:cNvPr id="200" name="Google Shape;200;p26" title="chart-graphic-svgrepo-com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56261" y="3101719"/>
              <a:ext cx="1008675" cy="1008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1" name="Google Shape;201;p26"/>
          <p:cNvSpPr txBox="1"/>
          <p:nvPr/>
        </p:nvSpPr>
        <p:spPr>
          <a:xfrm>
            <a:off x="6588450" y="2029975"/>
            <a:ext cx="17817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875">
            <a:spAutoFit/>
          </a:bodyPr>
          <a:lstStyle/>
          <a:p>
            <a:pPr indent="0" lvl="0" marL="1285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771E4"/>
                </a:solidFill>
                <a:latin typeface="Inter"/>
                <a:ea typeface="Inter"/>
                <a:cs typeface="Inter"/>
                <a:sym typeface="Inter"/>
              </a:rPr>
              <a:t>$100M+</a:t>
            </a:r>
            <a:endParaRPr b="1">
              <a:solidFill>
                <a:srgbClr val="6771E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9522" rtl="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Pan-Africa opportunity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2" name="Google Shape;202;p26"/>
          <p:cNvSpPr txBox="1"/>
          <p:nvPr/>
        </p:nvSpPr>
        <p:spPr>
          <a:xfrm>
            <a:off x="4068350" y="2029975"/>
            <a:ext cx="22737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8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771E4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r>
              <a:rPr b="1" lang="en">
                <a:solidFill>
                  <a:srgbClr val="6771E4"/>
                </a:solidFill>
                <a:latin typeface="Inter"/>
                <a:ea typeface="Inter"/>
                <a:cs typeface="Inter"/>
                <a:sym typeface="Inter"/>
              </a:rPr>
              <a:t> - 5x</a:t>
            </a:r>
            <a:endParaRPr>
              <a:solidFill>
                <a:srgbClr val="6771E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Multi-segment Kenya potential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3" name="Google Shape;203;p26"/>
          <p:cNvSpPr txBox="1"/>
          <p:nvPr/>
        </p:nvSpPr>
        <p:spPr>
          <a:xfrm>
            <a:off x="4068350" y="2765475"/>
            <a:ext cx="3580800" cy="12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East Africa: 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Tanzania + Uganda = $20M+ TAM (24–36 months)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West Africa: 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Nigeria/Ghana = 5–10x TAM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Year 1: 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3 customers × $36K = $108K ARR by Q4</a:t>
            </a:r>
            <a:endParaRPr b="1"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4" name="Google Shape;204;p26"/>
          <p:cNvSpPr txBox="1"/>
          <p:nvPr/>
        </p:nvSpPr>
        <p:spPr>
          <a:xfrm>
            <a:off x="673100" y="1701175"/>
            <a:ext cx="21744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Kenya FMCG Market</a:t>
            </a:r>
            <a:endParaRPr b="1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5" name="Google Shape;205;p26"/>
          <p:cNvSpPr txBox="1"/>
          <p:nvPr/>
        </p:nvSpPr>
        <p:spPr>
          <a:xfrm>
            <a:off x="661200" y="3309500"/>
            <a:ext cx="32925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Pricing Model: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 $1.5K base + $15/vehicle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Serviceable Market (SAM):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 20–30 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operators = $540K–$1.2M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6" name="Google Shape;206;p26"/>
          <p:cNvSpPr txBox="1"/>
          <p:nvPr/>
        </p:nvSpPr>
        <p:spPr>
          <a:xfrm>
            <a:off x="2153850" y="2040550"/>
            <a:ext cx="16056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875">
            <a:spAutoFit/>
          </a:bodyPr>
          <a:lstStyle/>
          <a:p>
            <a:pPr indent="0" lvl="0" marL="1285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771E4"/>
                </a:solidFill>
                <a:latin typeface="Inter"/>
                <a:ea typeface="Inter"/>
                <a:cs typeface="Inter"/>
                <a:sym typeface="Inter"/>
              </a:rPr>
              <a:t>3,500 - 5,000</a:t>
            </a:r>
            <a:endParaRPr>
              <a:solidFill>
                <a:srgbClr val="6771E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9522" rtl="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V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ehicles (50+ fleets)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7" name="Google Shape;207;p26"/>
          <p:cNvSpPr txBox="1"/>
          <p:nvPr/>
        </p:nvSpPr>
        <p:spPr>
          <a:xfrm>
            <a:off x="685725" y="2029975"/>
            <a:ext cx="12654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8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771E4"/>
                </a:solidFill>
                <a:latin typeface="Inter"/>
                <a:ea typeface="Inter"/>
                <a:cs typeface="Inter"/>
                <a:sym typeface="Inter"/>
              </a:rPr>
              <a:t>80 - 100</a:t>
            </a:r>
            <a:endParaRPr>
              <a:solidFill>
                <a:srgbClr val="6771E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FMCG operators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8" name="Google Shape;208;p26"/>
          <p:cNvSpPr txBox="1"/>
          <p:nvPr/>
        </p:nvSpPr>
        <p:spPr>
          <a:xfrm>
            <a:off x="685725" y="2613900"/>
            <a:ext cx="1396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4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771E4"/>
                </a:solidFill>
                <a:latin typeface="Inter"/>
                <a:ea typeface="Inter"/>
                <a:cs typeface="Inter"/>
                <a:sym typeface="Inter"/>
              </a:rPr>
              <a:t>$27K - $54K</a:t>
            </a:r>
            <a:endParaRPr>
              <a:solidFill>
                <a:srgbClr val="6771E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ACV per customer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9" name="Google Shape;209;p26"/>
          <p:cNvSpPr txBox="1"/>
          <p:nvPr/>
        </p:nvSpPr>
        <p:spPr>
          <a:xfrm>
            <a:off x="2311275" y="2613925"/>
            <a:ext cx="1396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400">
            <a:spAutoFit/>
          </a:bodyPr>
          <a:lstStyle/>
          <a:p>
            <a:pPr indent="0" lvl="0" marL="47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771E4"/>
                </a:solidFill>
                <a:latin typeface="Inter"/>
                <a:ea typeface="Inter"/>
                <a:cs typeface="Inter"/>
                <a:sym typeface="Inter"/>
              </a:rPr>
              <a:t>$2.7M - $4.5M</a:t>
            </a:r>
            <a:endParaRPr>
              <a:solidFill>
                <a:srgbClr val="6771E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Total TAM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home/mordy/Documents/mordy/Siphyy/static/images/siphyy-light2.pngsiphyy-light2" id="214" name="Google Shape;21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100" y="4248785"/>
            <a:ext cx="1137920" cy="41783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7"/>
          <p:cNvSpPr txBox="1"/>
          <p:nvPr/>
        </p:nvSpPr>
        <p:spPr>
          <a:xfrm>
            <a:off x="3284550" y="602600"/>
            <a:ext cx="30369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4000">
                <a:solidFill>
                  <a:srgbClr val="513BF3"/>
                </a:solidFill>
                <a:latin typeface="Inter"/>
                <a:ea typeface="Inter"/>
                <a:cs typeface="Inter"/>
                <a:sym typeface="Inter"/>
              </a:rPr>
              <a:t>Why </a:t>
            </a:r>
            <a:r>
              <a:rPr b="1" lang="en" sz="4000">
                <a:solidFill>
                  <a:srgbClr val="513BF3"/>
                </a:solidFill>
                <a:latin typeface="Inter"/>
                <a:ea typeface="Inter"/>
                <a:cs typeface="Inter"/>
                <a:sym typeface="Inter"/>
              </a:rPr>
              <a:t>now?</a:t>
            </a:r>
            <a:endParaRPr b="1" sz="4000">
              <a:solidFill>
                <a:srgbClr val="513BF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16" name="Google Shape;216;p27"/>
          <p:cNvGrpSpPr/>
          <p:nvPr/>
        </p:nvGrpSpPr>
        <p:grpSpPr>
          <a:xfrm>
            <a:off x="889839" y="1444179"/>
            <a:ext cx="498052" cy="544905"/>
            <a:chOff x="1156561" y="1456800"/>
            <a:chExt cx="778814" cy="851947"/>
          </a:xfrm>
        </p:grpSpPr>
        <p:pic>
          <p:nvPicPr>
            <p:cNvPr id="217" name="Google Shape;217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20050" y="1609100"/>
              <a:ext cx="715325" cy="69964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8" name="Google Shape;218;p27"/>
            <p:cNvGrpSpPr/>
            <p:nvPr/>
          </p:nvGrpSpPr>
          <p:grpSpPr>
            <a:xfrm>
              <a:off x="1156561" y="1456800"/>
              <a:ext cx="715325" cy="801062"/>
              <a:chOff x="1385161" y="1634600"/>
              <a:chExt cx="715325" cy="801062"/>
            </a:xfrm>
          </p:grpSpPr>
          <p:pic>
            <p:nvPicPr>
              <p:cNvPr id="219" name="Google Shape;219;p2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385161" y="1685438"/>
                <a:ext cx="715325" cy="7502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0" name="Google Shape;220;p27"/>
              <p:cNvSpPr txBox="1"/>
              <p:nvPr/>
            </p:nvSpPr>
            <p:spPr>
              <a:xfrm>
                <a:off x="1514225" y="1634600"/>
                <a:ext cx="533400" cy="75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58475" lIns="58475" spcFirstLastPara="1" rIns="58475" wrap="square" tIns="584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58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1</a:t>
                </a:r>
                <a:endParaRPr sz="2558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sp>
        <p:nvSpPr>
          <p:cNvPr id="221" name="Google Shape;221;p27"/>
          <p:cNvSpPr txBox="1"/>
          <p:nvPr/>
        </p:nvSpPr>
        <p:spPr>
          <a:xfrm>
            <a:off x="368776" y="2228150"/>
            <a:ext cx="15402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Fuel price volatility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2" name="Google Shape;222;p27"/>
          <p:cNvSpPr txBox="1"/>
          <p:nvPr/>
        </p:nvSpPr>
        <p:spPr>
          <a:xfrm>
            <a:off x="303775" y="2664625"/>
            <a:ext cx="16422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Operators can't afford</a:t>
            </a:r>
            <a:r>
              <a:rPr lang="en" sz="10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0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hidden waste. Every liter counts.</a:t>
            </a:r>
            <a:endParaRPr sz="1000"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23" name="Google Shape;223;p27"/>
          <p:cNvGrpSpPr/>
          <p:nvPr/>
        </p:nvGrpSpPr>
        <p:grpSpPr>
          <a:xfrm>
            <a:off x="2765839" y="2241079"/>
            <a:ext cx="498052" cy="544905"/>
            <a:chOff x="1156561" y="1456800"/>
            <a:chExt cx="778814" cy="851947"/>
          </a:xfrm>
        </p:grpSpPr>
        <p:pic>
          <p:nvPicPr>
            <p:cNvPr id="224" name="Google Shape;224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20050" y="1609100"/>
              <a:ext cx="715325" cy="69964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5" name="Google Shape;225;p27"/>
            <p:cNvGrpSpPr/>
            <p:nvPr/>
          </p:nvGrpSpPr>
          <p:grpSpPr>
            <a:xfrm>
              <a:off x="1156561" y="1456800"/>
              <a:ext cx="715325" cy="801062"/>
              <a:chOff x="1385161" y="1634600"/>
              <a:chExt cx="715325" cy="801062"/>
            </a:xfrm>
          </p:grpSpPr>
          <p:pic>
            <p:nvPicPr>
              <p:cNvPr id="226" name="Google Shape;226;p2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385161" y="1685438"/>
                <a:ext cx="715325" cy="7502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7" name="Google Shape;227;p27"/>
              <p:cNvSpPr txBox="1"/>
              <p:nvPr/>
            </p:nvSpPr>
            <p:spPr>
              <a:xfrm>
                <a:off x="1514225" y="1634600"/>
                <a:ext cx="533400" cy="75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58475" lIns="58475" spcFirstLastPara="1" rIns="58475" wrap="square" tIns="584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58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2</a:t>
                </a:r>
                <a:endParaRPr sz="2558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sp>
        <p:nvSpPr>
          <p:cNvPr id="228" name="Google Shape;228;p27"/>
          <p:cNvSpPr txBox="1"/>
          <p:nvPr/>
        </p:nvSpPr>
        <p:spPr>
          <a:xfrm>
            <a:off x="2128825" y="2887475"/>
            <a:ext cx="17721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Tender requirements tightening</a:t>
            </a:r>
            <a:endParaRPr b="1"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9" name="Google Shape;229;p27"/>
          <p:cNvSpPr txBox="1"/>
          <p:nvPr/>
        </p:nvSpPr>
        <p:spPr>
          <a:xfrm>
            <a:off x="2242700" y="3399075"/>
            <a:ext cx="16422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Logistics companies demanding "proof of fleet uptime" before awarding contracts.</a:t>
            </a:r>
            <a:endParaRPr sz="10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30" name="Google Shape;230;p27"/>
          <p:cNvGrpSpPr/>
          <p:nvPr/>
        </p:nvGrpSpPr>
        <p:grpSpPr>
          <a:xfrm>
            <a:off x="4571989" y="1444179"/>
            <a:ext cx="498052" cy="544905"/>
            <a:chOff x="1156561" y="1456800"/>
            <a:chExt cx="778814" cy="851947"/>
          </a:xfrm>
        </p:grpSpPr>
        <p:pic>
          <p:nvPicPr>
            <p:cNvPr id="231" name="Google Shape;231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20050" y="1609100"/>
              <a:ext cx="715325" cy="69964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2" name="Google Shape;232;p27"/>
            <p:cNvGrpSpPr/>
            <p:nvPr/>
          </p:nvGrpSpPr>
          <p:grpSpPr>
            <a:xfrm>
              <a:off x="1156561" y="1456800"/>
              <a:ext cx="715325" cy="801062"/>
              <a:chOff x="1385161" y="1634600"/>
              <a:chExt cx="715325" cy="801062"/>
            </a:xfrm>
          </p:grpSpPr>
          <p:pic>
            <p:nvPicPr>
              <p:cNvPr id="233" name="Google Shape;233;p2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385161" y="1685438"/>
                <a:ext cx="715325" cy="7502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4" name="Google Shape;234;p27"/>
              <p:cNvSpPr txBox="1"/>
              <p:nvPr/>
            </p:nvSpPr>
            <p:spPr>
              <a:xfrm>
                <a:off x="1514225" y="1634600"/>
                <a:ext cx="533400" cy="75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58475" lIns="58475" spcFirstLastPara="1" rIns="58475" wrap="square" tIns="584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58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3</a:t>
                </a:r>
                <a:endParaRPr sz="2558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sp>
        <p:nvSpPr>
          <p:cNvPr id="235" name="Google Shape;235;p27"/>
          <p:cNvSpPr txBox="1"/>
          <p:nvPr/>
        </p:nvSpPr>
        <p:spPr>
          <a:xfrm>
            <a:off x="3871652" y="2121800"/>
            <a:ext cx="1862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Insurance &amp; compliance pressure</a:t>
            </a:r>
            <a:endParaRPr b="1"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6" name="Google Shape;236;p27"/>
          <p:cNvSpPr txBox="1"/>
          <p:nvPr/>
        </p:nvSpPr>
        <p:spPr>
          <a:xfrm>
            <a:off x="4083775" y="2664625"/>
            <a:ext cx="14745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Regulators pushing for audit trails on fleet spend and maintenance.</a:t>
            </a:r>
            <a:endParaRPr sz="10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37" name="Google Shape;237;p27"/>
          <p:cNvGrpSpPr/>
          <p:nvPr/>
        </p:nvGrpSpPr>
        <p:grpSpPr>
          <a:xfrm>
            <a:off x="6254739" y="2281179"/>
            <a:ext cx="498052" cy="544905"/>
            <a:chOff x="1156561" y="1456800"/>
            <a:chExt cx="778814" cy="851947"/>
          </a:xfrm>
        </p:grpSpPr>
        <p:pic>
          <p:nvPicPr>
            <p:cNvPr id="238" name="Google Shape;238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20050" y="1609100"/>
              <a:ext cx="715325" cy="69964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9" name="Google Shape;239;p27"/>
            <p:cNvGrpSpPr/>
            <p:nvPr/>
          </p:nvGrpSpPr>
          <p:grpSpPr>
            <a:xfrm>
              <a:off x="1156561" y="1456800"/>
              <a:ext cx="715325" cy="801062"/>
              <a:chOff x="1385161" y="1634600"/>
              <a:chExt cx="715325" cy="801062"/>
            </a:xfrm>
          </p:grpSpPr>
          <p:pic>
            <p:nvPicPr>
              <p:cNvPr id="240" name="Google Shape;240;p2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385161" y="1685438"/>
                <a:ext cx="715325" cy="7502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1" name="Google Shape;241;p27"/>
              <p:cNvSpPr txBox="1"/>
              <p:nvPr/>
            </p:nvSpPr>
            <p:spPr>
              <a:xfrm>
                <a:off x="1514225" y="1634600"/>
                <a:ext cx="533400" cy="75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58475" lIns="58475" spcFirstLastPara="1" rIns="58475" wrap="square" tIns="584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58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4</a:t>
                </a:r>
                <a:endParaRPr sz="2558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sp>
        <p:nvSpPr>
          <p:cNvPr id="242" name="Google Shape;242;p27"/>
          <p:cNvSpPr txBox="1"/>
          <p:nvPr/>
        </p:nvSpPr>
        <p:spPr>
          <a:xfrm>
            <a:off x="5723225" y="2993825"/>
            <a:ext cx="16422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WhatsApp ubiquity</a:t>
            </a:r>
            <a:endParaRPr b="1"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3" name="Google Shape;243;p27"/>
          <p:cNvSpPr txBox="1"/>
          <p:nvPr/>
        </p:nvSpPr>
        <p:spPr>
          <a:xfrm>
            <a:off x="5766525" y="3358963"/>
            <a:ext cx="14745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Drivers already on WhatsApp. No new app = fast adoption, zero training cost.</a:t>
            </a:r>
            <a:endParaRPr sz="10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44" name="Google Shape;244;p27"/>
          <p:cNvGrpSpPr/>
          <p:nvPr/>
        </p:nvGrpSpPr>
        <p:grpSpPr>
          <a:xfrm>
            <a:off x="8039089" y="1444179"/>
            <a:ext cx="498052" cy="544905"/>
            <a:chOff x="1156561" y="1456800"/>
            <a:chExt cx="778814" cy="851947"/>
          </a:xfrm>
        </p:grpSpPr>
        <p:pic>
          <p:nvPicPr>
            <p:cNvPr id="245" name="Google Shape;245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20050" y="1609100"/>
              <a:ext cx="715325" cy="69964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6" name="Google Shape;246;p27"/>
            <p:cNvGrpSpPr/>
            <p:nvPr/>
          </p:nvGrpSpPr>
          <p:grpSpPr>
            <a:xfrm>
              <a:off x="1156561" y="1456800"/>
              <a:ext cx="715325" cy="801062"/>
              <a:chOff x="1385161" y="1634600"/>
              <a:chExt cx="715325" cy="801062"/>
            </a:xfrm>
          </p:grpSpPr>
          <p:pic>
            <p:nvPicPr>
              <p:cNvPr id="247" name="Google Shape;247;p2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385161" y="1685438"/>
                <a:ext cx="715325" cy="7502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8" name="Google Shape;248;p27"/>
              <p:cNvSpPr txBox="1"/>
              <p:nvPr/>
            </p:nvSpPr>
            <p:spPr>
              <a:xfrm>
                <a:off x="1514225" y="1634600"/>
                <a:ext cx="533400" cy="75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58475" lIns="58475" spcFirstLastPara="1" rIns="58475" wrap="square" tIns="584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58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5</a:t>
                </a:r>
                <a:endParaRPr sz="2558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sp>
        <p:nvSpPr>
          <p:cNvPr id="249" name="Google Shape;249;p27"/>
          <p:cNvSpPr txBox="1"/>
          <p:nvPr/>
        </p:nvSpPr>
        <p:spPr>
          <a:xfrm>
            <a:off x="7467025" y="2183900"/>
            <a:ext cx="16422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ERP failure in Africa</a:t>
            </a:r>
            <a:endParaRPr b="1"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0" name="Google Shape;250;p27"/>
          <p:cNvSpPr txBox="1"/>
          <p:nvPr/>
        </p:nvSpPr>
        <p:spPr>
          <a:xfrm>
            <a:off x="7550875" y="2576125"/>
            <a:ext cx="1474500" cy="8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Odoo/SAP customization too slow/expensive. Purpose-built SaaS is winning.</a:t>
            </a:r>
            <a:endParaRPr sz="10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